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4"/>
  </p:notesMasterIdLst>
  <p:handoutMasterIdLst>
    <p:handoutMasterId r:id="rId5"/>
  </p:handoutMasterIdLst>
  <p:sldIdLst>
    <p:sldId id="257" r:id="rId2"/>
    <p:sldId id="259" r:id="rId3"/>
  </p:sldIdLst>
  <p:sldSz cx="9906000" cy="6858000" type="A4"/>
  <p:notesSz cx="9926638" cy="6797675"/>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33CC33"/>
    <a:srgbClr val="FFFF99"/>
    <a:srgbClr val="FBE29B"/>
    <a:srgbClr val="FF0066"/>
    <a:srgbClr val="FF3399"/>
    <a:srgbClr val="FF33CC"/>
    <a:srgbClr val="FFCCCC"/>
    <a:srgbClr val="F6D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333" autoAdjust="0"/>
    <p:restoredTop sz="96277" autoAdjust="0"/>
  </p:normalViewPr>
  <p:slideViewPr>
    <p:cSldViewPr snapToObjects="1" showGuides="1">
      <p:cViewPr varScale="1">
        <p:scale>
          <a:sx n="73" d="100"/>
          <a:sy n="73" d="100"/>
        </p:scale>
        <p:origin x="1302"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hdr" sz="quarter"/>
          </p:nvPr>
        </p:nvSpPr>
        <p:spPr bwMode="auto">
          <a:xfrm>
            <a:off x="0" y="0"/>
            <a:ext cx="4271963" cy="379413"/>
          </a:xfrm>
          <a:prstGeom prst="rect">
            <a:avLst/>
          </a:prstGeom>
          <a:noFill/>
          <a:ln w="9525">
            <a:noFill/>
            <a:miter lim="800000"/>
            <a:headEnd/>
            <a:tailEnd/>
          </a:ln>
          <a:effectLst/>
        </p:spPr>
        <p:txBody>
          <a:bodyPr vert="horz" wrap="square" lIns="96177" tIns="48089" rIns="96177" bIns="48089" numCol="1" anchor="t" anchorCtr="0" compatLnSpc="1">
            <a:prstTxWarp prst="textNoShape">
              <a:avLst/>
            </a:prstTxWarp>
          </a:bodyPr>
          <a:lstStyle>
            <a:lvl1pPr defTabSz="962381">
              <a:defRPr sz="1300">
                <a:latin typeface="Arial" charset="0"/>
              </a:defRPr>
            </a:lvl1pPr>
          </a:lstStyle>
          <a:p>
            <a:pPr>
              <a:defRPr/>
            </a:pPr>
            <a:endParaRPr lang="tr-TR"/>
          </a:p>
        </p:txBody>
      </p:sp>
      <p:sp>
        <p:nvSpPr>
          <p:cNvPr id="10243" name="Rectangle 1027"/>
          <p:cNvSpPr>
            <a:spLocks noGrp="1" noChangeArrowheads="1"/>
          </p:cNvSpPr>
          <p:nvPr>
            <p:ph type="dt" sz="quarter" idx="1"/>
          </p:nvPr>
        </p:nvSpPr>
        <p:spPr bwMode="auto">
          <a:xfrm>
            <a:off x="5613400" y="0"/>
            <a:ext cx="4271963" cy="379413"/>
          </a:xfrm>
          <a:prstGeom prst="rect">
            <a:avLst/>
          </a:prstGeom>
          <a:noFill/>
          <a:ln w="9525">
            <a:noFill/>
            <a:miter lim="800000"/>
            <a:headEnd/>
            <a:tailEnd/>
          </a:ln>
          <a:effectLst/>
        </p:spPr>
        <p:txBody>
          <a:bodyPr vert="horz" wrap="square" lIns="96177" tIns="48089" rIns="96177" bIns="48089" numCol="1" anchor="t" anchorCtr="0" compatLnSpc="1">
            <a:prstTxWarp prst="textNoShape">
              <a:avLst/>
            </a:prstTxWarp>
          </a:bodyPr>
          <a:lstStyle>
            <a:lvl1pPr algn="r" defTabSz="962381">
              <a:defRPr sz="1300">
                <a:latin typeface="Arial" charset="0"/>
              </a:defRPr>
            </a:lvl1pPr>
          </a:lstStyle>
          <a:p>
            <a:pPr>
              <a:defRPr/>
            </a:pPr>
            <a:endParaRPr lang="tr-TR"/>
          </a:p>
        </p:txBody>
      </p:sp>
      <p:sp>
        <p:nvSpPr>
          <p:cNvPr id="10244" name="Rectangle 1028"/>
          <p:cNvSpPr>
            <a:spLocks noGrp="1" noChangeArrowheads="1"/>
          </p:cNvSpPr>
          <p:nvPr>
            <p:ph type="ftr" sz="quarter" idx="2"/>
          </p:nvPr>
        </p:nvSpPr>
        <p:spPr bwMode="auto">
          <a:xfrm>
            <a:off x="0" y="6418263"/>
            <a:ext cx="4271963" cy="379412"/>
          </a:xfrm>
          <a:prstGeom prst="rect">
            <a:avLst/>
          </a:prstGeom>
          <a:noFill/>
          <a:ln w="9525">
            <a:noFill/>
            <a:miter lim="800000"/>
            <a:headEnd/>
            <a:tailEnd/>
          </a:ln>
          <a:effectLst/>
        </p:spPr>
        <p:txBody>
          <a:bodyPr vert="horz" wrap="square" lIns="96177" tIns="48089" rIns="96177" bIns="48089" numCol="1" anchor="b" anchorCtr="0" compatLnSpc="1">
            <a:prstTxWarp prst="textNoShape">
              <a:avLst/>
            </a:prstTxWarp>
          </a:bodyPr>
          <a:lstStyle>
            <a:lvl1pPr defTabSz="962381">
              <a:defRPr sz="1300">
                <a:latin typeface="Arial" charset="0"/>
              </a:defRPr>
            </a:lvl1pPr>
          </a:lstStyle>
          <a:p>
            <a:pPr>
              <a:defRPr/>
            </a:pPr>
            <a:endParaRPr lang="tr-TR"/>
          </a:p>
        </p:txBody>
      </p:sp>
      <p:sp>
        <p:nvSpPr>
          <p:cNvPr id="10245" name="Rectangle 1029"/>
          <p:cNvSpPr>
            <a:spLocks noGrp="1" noChangeArrowheads="1"/>
          </p:cNvSpPr>
          <p:nvPr>
            <p:ph type="sldNum" sz="quarter" idx="3"/>
          </p:nvPr>
        </p:nvSpPr>
        <p:spPr bwMode="auto">
          <a:xfrm>
            <a:off x="5613400" y="6418263"/>
            <a:ext cx="4271963" cy="379412"/>
          </a:xfrm>
          <a:prstGeom prst="rect">
            <a:avLst/>
          </a:prstGeom>
          <a:noFill/>
          <a:ln w="9525">
            <a:noFill/>
            <a:miter lim="800000"/>
            <a:headEnd/>
            <a:tailEnd/>
          </a:ln>
          <a:effectLst/>
        </p:spPr>
        <p:txBody>
          <a:bodyPr vert="horz" wrap="square" lIns="96177" tIns="48089" rIns="96177" bIns="48089" numCol="1" anchor="b" anchorCtr="0" compatLnSpc="1">
            <a:prstTxWarp prst="textNoShape">
              <a:avLst/>
            </a:prstTxWarp>
          </a:bodyPr>
          <a:lstStyle>
            <a:lvl1pPr algn="r" defTabSz="962381">
              <a:defRPr sz="1300">
                <a:latin typeface="Arial" charset="0"/>
              </a:defRPr>
            </a:lvl1pPr>
          </a:lstStyle>
          <a:p>
            <a:pPr>
              <a:defRPr/>
            </a:pPr>
            <a:fld id="{10EA1E1E-BF7C-4EED-919C-529041C3DE1D}" type="slidenum">
              <a:rPr lang="tr-TR"/>
              <a:pPr>
                <a:defRPr/>
              </a:pPr>
              <a:t>‹#›</a:t>
            </a:fld>
            <a:endParaRPr lang="tr-TR"/>
          </a:p>
        </p:txBody>
      </p:sp>
    </p:spTree>
    <p:extLst>
      <p:ext uri="{BB962C8B-B14F-4D97-AF65-F5344CB8AC3E}">
        <p14:creationId xmlns:p14="http://schemas.microsoft.com/office/powerpoint/2010/main" val="3435359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4300538" cy="339725"/>
          </a:xfrm>
          <a:prstGeom prst="rect">
            <a:avLst/>
          </a:prstGeom>
        </p:spPr>
        <p:txBody>
          <a:bodyPr vert="horz" lIns="91682" tIns="45840" rIns="91682" bIns="45840" rtlCol="0"/>
          <a:lstStyle>
            <a:lvl1pPr algn="l">
              <a:defRPr sz="1200">
                <a:latin typeface="Arial" pitchFamily="34" charset="0"/>
              </a:defRPr>
            </a:lvl1pPr>
          </a:lstStyle>
          <a:p>
            <a:pPr>
              <a:defRPr/>
            </a:pPr>
            <a:endParaRPr lang="tr-TR"/>
          </a:p>
        </p:txBody>
      </p:sp>
      <p:sp>
        <p:nvSpPr>
          <p:cNvPr id="3" name="2 Veri Yer Tutucusu"/>
          <p:cNvSpPr>
            <a:spLocks noGrp="1"/>
          </p:cNvSpPr>
          <p:nvPr>
            <p:ph type="dt" idx="1"/>
          </p:nvPr>
        </p:nvSpPr>
        <p:spPr>
          <a:xfrm>
            <a:off x="5622925" y="0"/>
            <a:ext cx="4302125" cy="339725"/>
          </a:xfrm>
          <a:prstGeom prst="rect">
            <a:avLst/>
          </a:prstGeom>
        </p:spPr>
        <p:txBody>
          <a:bodyPr vert="horz" lIns="91682" tIns="45840" rIns="91682" bIns="45840" rtlCol="0"/>
          <a:lstStyle>
            <a:lvl1pPr algn="r">
              <a:defRPr sz="1200">
                <a:latin typeface="Arial" pitchFamily="34" charset="0"/>
              </a:defRPr>
            </a:lvl1pPr>
          </a:lstStyle>
          <a:p>
            <a:pPr>
              <a:defRPr/>
            </a:pPr>
            <a:fld id="{E6EADC87-18D7-4B02-9C5A-2FFFEFB3BAE1}" type="datetimeFigureOut">
              <a:rPr lang="tr-TR"/>
              <a:pPr>
                <a:defRPr/>
              </a:pPr>
              <a:t>26.12.2020</a:t>
            </a:fld>
            <a:endParaRPr lang="tr-TR"/>
          </a:p>
        </p:txBody>
      </p:sp>
      <p:sp>
        <p:nvSpPr>
          <p:cNvPr id="4" name="3 Slayt Görüntüsü Yer Tutucusu"/>
          <p:cNvSpPr>
            <a:spLocks noGrp="1" noRot="1" noChangeAspect="1"/>
          </p:cNvSpPr>
          <p:nvPr>
            <p:ph type="sldImg" idx="2"/>
          </p:nvPr>
        </p:nvSpPr>
        <p:spPr>
          <a:xfrm>
            <a:off x="3122613" y="511175"/>
            <a:ext cx="3681412" cy="2547938"/>
          </a:xfrm>
          <a:prstGeom prst="rect">
            <a:avLst/>
          </a:prstGeom>
          <a:noFill/>
          <a:ln w="12700">
            <a:solidFill>
              <a:prstClr val="black"/>
            </a:solidFill>
          </a:ln>
        </p:spPr>
        <p:txBody>
          <a:bodyPr vert="horz" lIns="91682" tIns="45840" rIns="91682" bIns="45840" rtlCol="0" anchor="ctr"/>
          <a:lstStyle/>
          <a:p>
            <a:pPr lvl="0"/>
            <a:endParaRPr lang="tr-TR" noProof="0"/>
          </a:p>
        </p:txBody>
      </p:sp>
      <p:sp>
        <p:nvSpPr>
          <p:cNvPr id="5" name="4 Not Yer Tutucusu"/>
          <p:cNvSpPr>
            <a:spLocks noGrp="1"/>
          </p:cNvSpPr>
          <p:nvPr>
            <p:ph type="body" sz="quarter" idx="3"/>
          </p:nvPr>
        </p:nvSpPr>
        <p:spPr>
          <a:xfrm>
            <a:off x="993775" y="3228975"/>
            <a:ext cx="7939088" cy="3059113"/>
          </a:xfrm>
          <a:prstGeom prst="rect">
            <a:avLst/>
          </a:prstGeom>
        </p:spPr>
        <p:txBody>
          <a:bodyPr vert="horz" lIns="91682" tIns="45840" rIns="91682" bIns="4584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6456363"/>
            <a:ext cx="4300538" cy="339725"/>
          </a:xfrm>
          <a:prstGeom prst="rect">
            <a:avLst/>
          </a:prstGeom>
        </p:spPr>
        <p:txBody>
          <a:bodyPr vert="horz" lIns="91682" tIns="45840" rIns="91682" bIns="45840" rtlCol="0" anchor="b"/>
          <a:lstStyle>
            <a:lvl1pPr algn="l">
              <a:defRPr sz="1200">
                <a:latin typeface="Arial" pitchFamily="34" charset="0"/>
              </a:defRPr>
            </a:lvl1pPr>
          </a:lstStyle>
          <a:p>
            <a:pPr>
              <a:defRPr/>
            </a:pPr>
            <a:endParaRPr lang="tr-TR"/>
          </a:p>
        </p:txBody>
      </p:sp>
      <p:sp>
        <p:nvSpPr>
          <p:cNvPr id="7" name="6 Slayt Numarası Yer Tutucusu"/>
          <p:cNvSpPr>
            <a:spLocks noGrp="1"/>
          </p:cNvSpPr>
          <p:nvPr>
            <p:ph type="sldNum" sz="quarter" idx="5"/>
          </p:nvPr>
        </p:nvSpPr>
        <p:spPr>
          <a:xfrm>
            <a:off x="5622925" y="6456363"/>
            <a:ext cx="4302125" cy="339725"/>
          </a:xfrm>
          <a:prstGeom prst="rect">
            <a:avLst/>
          </a:prstGeom>
        </p:spPr>
        <p:txBody>
          <a:bodyPr vert="horz" lIns="91682" tIns="45840" rIns="91682" bIns="45840" rtlCol="0" anchor="b"/>
          <a:lstStyle>
            <a:lvl1pPr algn="r">
              <a:defRPr sz="1200">
                <a:latin typeface="Arial" pitchFamily="34" charset="0"/>
              </a:defRPr>
            </a:lvl1pPr>
          </a:lstStyle>
          <a:p>
            <a:pPr>
              <a:defRPr/>
            </a:pPr>
            <a:fld id="{CF5FC100-ED20-42C5-9823-8CD715776DC2}" type="slidenum">
              <a:rPr lang="tr-TR"/>
              <a:pPr>
                <a:defRPr/>
              </a:pPr>
              <a:t>‹#›</a:t>
            </a:fld>
            <a:endParaRPr lang="tr-TR"/>
          </a:p>
        </p:txBody>
      </p:sp>
    </p:spTree>
    <p:extLst>
      <p:ext uri="{BB962C8B-B14F-4D97-AF65-F5344CB8AC3E}">
        <p14:creationId xmlns:p14="http://schemas.microsoft.com/office/powerpoint/2010/main" val="3408637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7172"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CE2E2F3-9116-4832-9EAB-0923B8492A4A}" type="slidenum">
              <a:rPr lang="tr-TR" altLang="tr-TR" smtClean="0">
                <a:latin typeface="Arial" charset="0"/>
              </a:rPr>
              <a:pPr eaLnBrk="1" hangingPunct="1">
                <a:spcBef>
                  <a:spcPct val="0"/>
                </a:spcBef>
              </a:pPr>
              <a:t>2</a:t>
            </a:fld>
            <a:endParaRPr lang="tr-TR" altLang="tr-TR">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742950" y="2130428"/>
            <a:ext cx="8420100" cy="1470025"/>
          </a:xfrm>
        </p:spPr>
        <p:txBody>
          <a:bodyPr/>
          <a:lstStyle/>
          <a:p>
            <a:r>
              <a:rPr lang="tr-TR"/>
              <a:t>Asıl başlık stili için tıklatın</a:t>
            </a:r>
          </a:p>
        </p:txBody>
      </p:sp>
      <p:sp>
        <p:nvSpPr>
          <p:cNvPr id="3" name="2 Alt Başlık"/>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lvl1pPr>
              <a:defRPr/>
            </a:lvl1pPr>
          </a:lstStyle>
          <a:p>
            <a:pPr>
              <a:defRPr/>
            </a:pPr>
            <a:fld id="{BB69C8F7-25FA-4E51-82A3-404C8F50FD8B}" type="datetimeFigureOut">
              <a:rPr lang="tr-TR"/>
              <a:pPr>
                <a:defRPr/>
              </a:pPr>
              <a:t>26.12.2020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AC29408-F0CF-432F-A590-C6FF13CDC7D6}" type="slidenum">
              <a:rPr lang="tr-TR"/>
              <a:pPr>
                <a:defRPr/>
              </a:pPr>
              <a:t>‹#›</a:t>
            </a:fld>
            <a:endParaRPr lang="tr-TR"/>
          </a:p>
        </p:txBody>
      </p:sp>
    </p:spTree>
    <p:extLst>
      <p:ext uri="{BB962C8B-B14F-4D97-AF65-F5344CB8AC3E}">
        <p14:creationId xmlns:p14="http://schemas.microsoft.com/office/powerpoint/2010/main" val="388513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D7898C4-E911-438B-A2A0-9BDC3310E477}" type="slidenum">
              <a:rPr lang="tr-TR"/>
              <a:pPr>
                <a:defRPr/>
              </a:pPr>
              <a:t>‹#›</a:t>
            </a:fld>
            <a:endParaRPr lang="tr-TR"/>
          </a:p>
        </p:txBody>
      </p:sp>
    </p:spTree>
    <p:extLst>
      <p:ext uri="{BB962C8B-B14F-4D97-AF65-F5344CB8AC3E}">
        <p14:creationId xmlns:p14="http://schemas.microsoft.com/office/powerpoint/2010/main" val="346441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181850" y="274641"/>
            <a:ext cx="222885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95300" y="274641"/>
            <a:ext cx="652145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1631B46-F5A3-45DD-9F58-E499393AB8F4}" type="slidenum">
              <a:rPr lang="tr-TR"/>
              <a:pPr>
                <a:defRPr/>
              </a:pPr>
              <a:t>‹#›</a:t>
            </a:fld>
            <a:endParaRPr lang="tr-TR"/>
          </a:p>
        </p:txBody>
      </p:sp>
    </p:spTree>
    <p:extLst>
      <p:ext uri="{BB962C8B-B14F-4D97-AF65-F5344CB8AC3E}">
        <p14:creationId xmlns:p14="http://schemas.microsoft.com/office/powerpoint/2010/main" val="247038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Karşılaştırma">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BF43F3F5-E039-4449-ADCF-891FBA820CF7}" type="slidenum">
              <a:rPr lang="tr-TR"/>
              <a:pPr>
                <a:defRPr/>
              </a:pPr>
              <a:t>‹#›</a:t>
            </a:fld>
            <a:endParaRPr lang="tr-TR"/>
          </a:p>
        </p:txBody>
      </p:sp>
    </p:spTree>
    <p:extLst>
      <p:ext uri="{BB962C8B-B14F-4D97-AF65-F5344CB8AC3E}">
        <p14:creationId xmlns:p14="http://schemas.microsoft.com/office/powerpoint/2010/main" val="377979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9424C5F-7C30-4EE3-B1FB-079F2D946E0F}" type="slidenum">
              <a:rPr lang="tr-TR"/>
              <a:pPr>
                <a:defRPr/>
              </a:pPr>
              <a:t>‹#›</a:t>
            </a:fld>
            <a:endParaRPr lang="tr-TR"/>
          </a:p>
        </p:txBody>
      </p:sp>
    </p:spTree>
    <p:extLst>
      <p:ext uri="{BB962C8B-B14F-4D97-AF65-F5344CB8AC3E}">
        <p14:creationId xmlns:p14="http://schemas.microsoft.com/office/powerpoint/2010/main" val="187283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82506" y="4406903"/>
            <a:ext cx="84201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1FF23C8-3E26-4788-B4A3-134112F0C6A3}" type="slidenum">
              <a:rPr lang="tr-TR"/>
              <a:pPr>
                <a:defRPr/>
              </a:pPr>
              <a:t>‹#›</a:t>
            </a:fld>
            <a:endParaRPr lang="tr-TR"/>
          </a:p>
        </p:txBody>
      </p:sp>
    </p:spTree>
    <p:extLst>
      <p:ext uri="{BB962C8B-B14F-4D97-AF65-F5344CB8AC3E}">
        <p14:creationId xmlns:p14="http://schemas.microsoft.com/office/powerpoint/2010/main" val="27997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5755915-0DC9-4FE6-A70A-23B9768D0549}" type="slidenum">
              <a:rPr lang="tr-TR"/>
              <a:pPr>
                <a:defRPr/>
              </a:pPr>
              <a:t>‹#›</a:t>
            </a:fld>
            <a:endParaRPr lang="tr-TR"/>
          </a:p>
        </p:txBody>
      </p:sp>
    </p:spTree>
    <p:extLst>
      <p:ext uri="{BB962C8B-B14F-4D97-AF65-F5344CB8AC3E}">
        <p14:creationId xmlns:p14="http://schemas.microsoft.com/office/powerpoint/2010/main" val="214622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A0E37CA7-4A12-4349-9847-BA67E10AD19A}" type="slidenum">
              <a:rPr lang="tr-TR"/>
              <a:pPr>
                <a:defRPr/>
              </a:pPr>
              <a:t>‹#›</a:t>
            </a:fld>
            <a:endParaRPr lang="tr-TR"/>
          </a:p>
        </p:txBody>
      </p:sp>
    </p:spTree>
    <p:extLst>
      <p:ext uri="{BB962C8B-B14F-4D97-AF65-F5344CB8AC3E}">
        <p14:creationId xmlns:p14="http://schemas.microsoft.com/office/powerpoint/2010/main" val="1909422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lvl1pPr>
              <a:defRPr/>
            </a:lvl1pPr>
          </a:lstStyle>
          <a:p>
            <a:pPr>
              <a:defRPr/>
            </a:pPr>
            <a:fld id="{5157ACB3-36EA-4407-B8E8-C895CEC8F45E}" type="datetimeFigureOut">
              <a:rPr lang="tr-TR"/>
              <a:pPr>
                <a:defRPr/>
              </a:pPr>
              <a:t>26.12.2020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4A9E1ADA-B3D2-4B6D-87A8-F84DB970624C}" type="slidenum">
              <a:rPr lang="tr-TR"/>
              <a:pPr>
                <a:defRPr/>
              </a:pPr>
              <a:t>‹#›</a:t>
            </a:fld>
            <a:endParaRPr lang="tr-TR"/>
          </a:p>
        </p:txBody>
      </p:sp>
    </p:spTree>
    <p:extLst>
      <p:ext uri="{BB962C8B-B14F-4D97-AF65-F5344CB8AC3E}">
        <p14:creationId xmlns:p14="http://schemas.microsoft.com/office/powerpoint/2010/main" val="3387228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A1E2D461-DC28-4F0F-AE45-5060E283CBAD}" type="slidenum">
              <a:rPr lang="tr-TR"/>
              <a:pPr>
                <a:defRPr/>
              </a:pPr>
              <a:t>‹#›</a:t>
            </a:fld>
            <a:endParaRPr lang="tr-TR"/>
          </a:p>
        </p:txBody>
      </p:sp>
    </p:spTree>
    <p:extLst>
      <p:ext uri="{BB962C8B-B14F-4D97-AF65-F5344CB8AC3E}">
        <p14:creationId xmlns:p14="http://schemas.microsoft.com/office/powerpoint/2010/main" val="1353361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95300" y="273050"/>
            <a:ext cx="3259006"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47A629E-61FD-4422-BCDF-624B49319846}" type="slidenum">
              <a:rPr lang="tr-TR"/>
              <a:pPr>
                <a:defRPr/>
              </a:pPr>
              <a:t>‹#›</a:t>
            </a:fld>
            <a:endParaRPr lang="tr-TR"/>
          </a:p>
        </p:txBody>
      </p:sp>
    </p:spTree>
    <p:extLst>
      <p:ext uri="{BB962C8B-B14F-4D97-AF65-F5344CB8AC3E}">
        <p14:creationId xmlns:p14="http://schemas.microsoft.com/office/powerpoint/2010/main" val="320824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941645" y="4800600"/>
            <a:ext cx="59436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FEC58C2-AA7B-4972-A038-F58494E0FB42}" type="slidenum">
              <a:rPr lang="tr-TR"/>
              <a:pPr>
                <a:defRPr/>
              </a:pPr>
              <a:t>‹#›</a:t>
            </a:fld>
            <a:endParaRPr lang="tr-TR"/>
          </a:p>
        </p:txBody>
      </p:sp>
    </p:spTree>
    <p:extLst>
      <p:ext uri="{BB962C8B-B14F-4D97-AF65-F5344CB8AC3E}">
        <p14:creationId xmlns:p14="http://schemas.microsoft.com/office/powerpoint/2010/main" val="292504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2 Metin Yer Tutucusu"/>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tr-TR"/>
          </a:p>
        </p:txBody>
      </p:sp>
      <p:sp>
        <p:nvSpPr>
          <p:cNvPr id="5" name="4 Altbilgi Yer Tutucusu"/>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tr-TR"/>
          </a:p>
        </p:txBody>
      </p:sp>
      <p:sp>
        <p:nvSpPr>
          <p:cNvPr id="6" name="5 Slayt Numarası Yer Tutucusu"/>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C55FCA36-F25A-4700-AE21-FA7BC7335BA0}"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4844" r:id="rId1"/>
    <p:sldLayoutId id="2147484834" r:id="rId2"/>
    <p:sldLayoutId id="2147484835" r:id="rId3"/>
    <p:sldLayoutId id="2147484836" r:id="rId4"/>
    <p:sldLayoutId id="2147484837" r:id="rId5"/>
    <p:sldLayoutId id="2147484845" r:id="rId6"/>
    <p:sldLayoutId id="2147484838" r:id="rId7"/>
    <p:sldLayoutId id="2147484839" r:id="rId8"/>
    <p:sldLayoutId id="2147484840" r:id="rId9"/>
    <p:sldLayoutId id="2147484841" r:id="rId10"/>
    <p:sldLayoutId id="2147484842" r:id="rId11"/>
    <p:sldLayoutId id="214748484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syaport.com/tr-TR/politikalarimiz/627897" TargetMode="Externa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6"/>
          <p:cNvSpPr>
            <a:spLocks noChangeArrowheads="1"/>
          </p:cNvSpPr>
          <p:nvPr/>
        </p:nvSpPr>
        <p:spPr bwMode="auto">
          <a:xfrm>
            <a:off x="0" y="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tr-TR" altLang="tr-TR" sz="1800">
              <a:latin typeface="Arial" charset="0"/>
            </a:endParaRPr>
          </a:p>
        </p:txBody>
      </p:sp>
      <p:sp>
        <p:nvSpPr>
          <p:cNvPr id="31" name="Text Box 16"/>
          <p:cNvSpPr txBox="1">
            <a:spLocks noChangeArrowheads="1"/>
          </p:cNvSpPr>
          <p:nvPr/>
        </p:nvSpPr>
        <p:spPr bwMode="auto">
          <a:xfrm>
            <a:off x="6689411" y="3344988"/>
            <a:ext cx="2955925" cy="738664"/>
          </a:xfrm>
          <a:prstGeom prst="rect">
            <a:avLst/>
          </a:prstGeom>
          <a:noFill/>
          <a:ln w="9525">
            <a:noFill/>
            <a:miter lim="800000"/>
            <a:headEnd/>
            <a:tailEnd/>
          </a:ln>
        </p:spPr>
        <p:txBody>
          <a:bodyPr>
            <a:spAutoFit/>
            <a:scene3d>
              <a:camera prst="orthographicFront"/>
              <a:lightRig rig="sunset" dir="tl"/>
            </a:scene3d>
            <a:sp3d extrusionH="25400" contourW="8890" prstMaterial="flat">
              <a:bevelT w="38100" h="31750" prst="convex"/>
              <a:bevelB w="38100" h="38100" prst="convex"/>
              <a:extrusionClr>
                <a:schemeClr val="bg1"/>
              </a:extrusionClr>
              <a:contourClr>
                <a:schemeClr val="tx1"/>
              </a:contourClr>
            </a:sp3d>
          </a:bodyPr>
          <a:lstStyle/>
          <a:p>
            <a:pPr algn="ctr">
              <a:defRPr/>
            </a:pPr>
            <a:r>
              <a:rPr lang="tr-TR" sz="1400" b="1" spc="100" dirty="0">
                <a:ln w="11430">
                  <a:noFill/>
                </a:ln>
                <a:solidFill>
                  <a:srgbClr val="0070C0"/>
                </a:solidFill>
                <a:latin typeface="+mn-lt"/>
                <a:ea typeface="Verdana" panose="020B0604030504040204" pitchFamily="34" charset="0"/>
                <a:cs typeface="Verdana" panose="020B0604030504040204" pitchFamily="34" charset="0"/>
              </a:rPr>
              <a:t>TEKİRDAĞ CONTAINER PORT</a:t>
            </a:r>
          </a:p>
          <a:p>
            <a:pPr algn="ctr">
              <a:defRPr/>
            </a:pPr>
            <a:r>
              <a:rPr lang="tr-TR" sz="1400" b="1" spc="100" dirty="0">
                <a:ln w="11430">
                  <a:noFill/>
                </a:ln>
                <a:solidFill>
                  <a:srgbClr val="0070C0"/>
                </a:solidFill>
                <a:latin typeface="+mn-lt"/>
                <a:ea typeface="Verdana" panose="020B0604030504040204" pitchFamily="34" charset="0"/>
                <a:cs typeface="Verdana" panose="020B0604030504040204" pitchFamily="34" charset="0"/>
              </a:rPr>
              <a:t>ANTI-HARASSMENT POLICY INFORMATION BROCHURE</a:t>
            </a:r>
            <a:endParaRPr lang="tr-TR" sz="1400" b="1" spc="100" dirty="0">
              <a:ln w="11430">
                <a:noFill/>
              </a:ln>
              <a:solidFill>
                <a:srgbClr val="0070C0"/>
              </a:solidFill>
              <a:latin typeface="+mn-lt"/>
            </a:endParaRPr>
          </a:p>
        </p:txBody>
      </p:sp>
      <p:sp>
        <p:nvSpPr>
          <p:cNvPr id="23" name="Rectangle 18"/>
          <p:cNvSpPr>
            <a:spLocks noChangeArrowheads="1"/>
          </p:cNvSpPr>
          <p:nvPr/>
        </p:nvSpPr>
        <p:spPr bwMode="auto">
          <a:xfrm>
            <a:off x="6521598" y="1403775"/>
            <a:ext cx="3267851" cy="307777"/>
          </a:xfrm>
          <a:prstGeom prst="rect">
            <a:avLst/>
          </a:prstGeom>
          <a:noFill/>
          <a:ln>
            <a:noFill/>
            <a:headEnd/>
            <a:tailEnd/>
          </a:ln>
          <a:effectLst/>
        </p:spPr>
        <p:style>
          <a:lnRef idx="1">
            <a:schemeClr val="accent1"/>
          </a:lnRef>
          <a:fillRef idx="2">
            <a:schemeClr val="accent1"/>
          </a:fillRef>
          <a:effectRef idx="1">
            <a:schemeClr val="accent1"/>
          </a:effectRef>
          <a:fontRef idx="minor">
            <a:schemeClr val="dk1"/>
          </a:fontRef>
        </p:style>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tr-TR" sz="1400" b="1" dirty="0">
                <a:ln w="11430"/>
                <a:solidFill>
                  <a:srgbClr val="000000"/>
                </a:solidFill>
                <a:latin typeface="+mj-lt"/>
                <a:cs typeface="Arial" pitchFamily="34" charset="0"/>
              </a:rPr>
              <a:t>ASYAPORT PORT CO. INC.</a:t>
            </a:r>
            <a:endParaRPr lang="tr-TR" sz="1400" b="1" dirty="0">
              <a:latin typeface="+mj-lt"/>
            </a:endParaRPr>
          </a:p>
        </p:txBody>
      </p:sp>
      <p:sp>
        <p:nvSpPr>
          <p:cNvPr id="4106" name="Rectangle 111"/>
          <p:cNvSpPr>
            <a:spLocks noChangeArrowheads="1"/>
          </p:cNvSpPr>
          <p:nvPr/>
        </p:nvSpPr>
        <p:spPr bwMode="auto">
          <a:xfrm>
            <a:off x="182470" y="280343"/>
            <a:ext cx="3095625"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80975" eaLnBrk="0" hangingPunct="0">
              <a:spcBef>
                <a:spcPct val="20000"/>
              </a:spcBef>
              <a:buFont typeface="Arial" charset="0"/>
              <a:buChar char="•"/>
              <a:tabLst>
                <a:tab pos="447675" algn="l"/>
                <a:tab pos="538163"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447675" algn="l"/>
                <a:tab pos="538163"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447675" algn="l"/>
                <a:tab pos="538163"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447675" algn="l"/>
                <a:tab pos="538163"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447675" algn="l"/>
                <a:tab pos="5381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447675" algn="l"/>
                <a:tab pos="5381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447675" algn="l"/>
                <a:tab pos="5381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447675" algn="l"/>
                <a:tab pos="5381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447675" algn="l"/>
                <a:tab pos="538163" algn="l"/>
              </a:tabLst>
              <a:defRPr sz="2000">
                <a:solidFill>
                  <a:schemeClr val="tx1"/>
                </a:solidFill>
                <a:latin typeface="Calibri" pitchFamily="34" charset="0"/>
              </a:defRPr>
            </a:lvl9pPr>
          </a:lstStyle>
          <a:p>
            <a:pPr indent="0" algn="ctr">
              <a:spcBef>
                <a:spcPts val="0"/>
              </a:spcBef>
              <a:buNone/>
              <a:defRPr/>
            </a:pPr>
            <a:r>
              <a:rPr lang="en-US" sz="900" b="1" dirty="0">
                <a:solidFill>
                  <a:srgbClr val="0070C0"/>
                </a:solidFill>
                <a:cs typeface="Arial" charset="0"/>
              </a:rPr>
              <a:t>ASYAPORT </a:t>
            </a:r>
            <a:r>
              <a:rPr lang="tr-TR" sz="900" b="1" dirty="0">
                <a:solidFill>
                  <a:srgbClr val="0070C0"/>
                </a:solidFill>
                <a:cs typeface="Arial" charset="0"/>
              </a:rPr>
              <a:t>PORT CO.INC.</a:t>
            </a:r>
            <a:r>
              <a:rPr lang="en-US" sz="900" b="1" dirty="0">
                <a:solidFill>
                  <a:srgbClr val="0070C0"/>
                </a:solidFill>
                <a:cs typeface="Arial" charset="0"/>
              </a:rPr>
              <a:t> ANTI-HARASSMENT POLICY</a:t>
            </a:r>
            <a:endParaRPr lang="tr-TR" sz="700" b="1" dirty="0"/>
          </a:p>
          <a:p>
            <a:pPr indent="0" algn="just">
              <a:spcBef>
                <a:spcPts val="0"/>
              </a:spcBef>
              <a:buNone/>
              <a:defRPr/>
            </a:pPr>
            <a:r>
              <a:rPr lang="en-US" sz="900" b="1" dirty="0"/>
              <a:t>At </a:t>
            </a:r>
            <a:r>
              <a:rPr lang="en-US" sz="900" b="1" dirty="0" err="1"/>
              <a:t>Asyaport</a:t>
            </a:r>
            <a:r>
              <a:rPr lang="en-US" sz="900" b="1" dirty="0"/>
              <a:t> Liman A.Ş., people of different race, language, gender, worship styles, skin color, sexual orientation, nationality, belief, disability, age and opinion work in harmony. Any kind of discrimination and / or harassment by any employee, manager, consultant, guest, auditor, guest, supplier of goods and services and </a:t>
            </a:r>
            <a:r>
              <a:rPr lang="tr-TR" sz="900" b="1" dirty="0" err="1"/>
              <a:t>people</a:t>
            </a:r>
            <a:r>
              <a:rPr lang="en-US" sz="900" b="1" dirty="0"/>
              <a:t> who are not employees of the business cannot be tolerated. It respects the individual rights and cultural differences of the Company employees and third parties within the scope of the As</a:t>
            </a:r>
            <a:r>
              <a:rPr lang="tr-TR" sz="900" b="1" dirty="0"/>
              <a:t>ya</a:t>
            </a:r>
            <a:r>
              <a:rPr lang="en-US" sz="900" b="1" dirty="0"/>
              <a:t>port </a:t>
            </a:r>
            <a:r>
              <a:rPr lang="tr-TR" sz="900" b="1" dirty="0"/>
              <a:t>Port CO.INC.</a:t>
            </a:r>
            <a:r>
              <a:rPr lang="en-US" sz="900" b="1" dirty="0"/>
              <a:t> Any behavior that creates direct or indirect discrimination or harassment of individuals is strictly prohibited.</a:t>
            </a:r>
            <a:endParaRPr lang="tr-TR" sz="700" b="1" dirty="0">
              <a:cs typeface="Arial" charset="0"/>
            </a:endParaRPr>
          </a:p>
          <a:p>
            <a:pPr indent="0" algn="ctr">
              <a:spcBef>
                <a:spcPts val="0"/>
              </a:spcBef>
              <a:buNone/>
              <a:defRPr/>
            </a:pPr>
            <a:r>
              <a:rPr lang="en-US" altLang="tr-TR" sz="900" b="1" dirty="0">
                <a:solidFill>
                  <a:srgbClr val="0070C0"/>
                </a:solidFill>
                <a:cs typeface="Arial" charset="0"/>
              </a:rPr>
              <a:t>TURKISH CRIMINAL LAW</a:t>
            </a:r>
            <a:endParaRPr lang="tr-TR" altLang="tr-TR" sz="900" b="1" dirty="0">
              <a:solidFill>
                <a:srgbClr val="0070C0"/>
              </a:solidFill>
              <a:cs typeface="Arial" charset="0"/>
            </a:endParaRPr>
          </a:p>
          <a:p>
            <a:pPr indent="0" algn="ctr">
              <a:spcBef>
                <a:spcPts val="0"/>
              </a:spcBef>
              <a:buNone/>
              <a:defRPr/>
            </a:pPr>
            <a:r>
              <a:rPr lang="en-US" altLang="tr-TR" sz="900" b="1" dirty="0">
                <a:solidFill>
                  <a:srgbClr val="0070C0"/>
                </a:solidFill>
                <a:cs typeface="Arial" charset="0"/>
              </a:rPr>
              <a:t> OFFENSES AGAINST SEXUAL IMMUNITY</a:t>
            </a:r>
            <a:endParaRPr lang="tr-TR" sz="700" b="1" dirty="0"/>
          </a:p>
          <a:p>
            <a:pPr indent="0" algn="just">
              <a:spcBef>
                <a:spcPts val="0"/>
              </a:spcBef>
              <a:buNone/>
              <a:defRPr/>
            </a:pPr>
            <a:r>
              <a:rPr lang="tr-TR" sz="900" b="1" dirty="0" err="1">
                <a:solidFill>
                  <a:srgbClr val="0070C0"/>
                </a:solidFill>
              </a:rPr>
              <a:t>Sexual</a:t>
            </a:r>
            <a:r>
              <a:rPr lang="tr-TR" sz="900" b="1" dirty="0">
                <a:solidFill>
                  <a:srgbClr val="0070C0"/>
                </a:solidFill>
              </a:rPr>
              <a:t> Assault - </a:t>
            </a:r>
            <a:r>
              <a:rPr lang="tr-TR" sz="900" b="1" dirty="0" err="1">
                <a:solidFill>
                  <a:srgbClr val="0070C0"/>
                </a:solidFill>
              </a:rPr>
              <a:t>Article</a:t>
            </a:r>
            <a:r>
              <a:rPr lang="tr-TR" sz="900" b="1" dirty="0">
                <a:solidFill>
                  <a:srgbClr val="0070C0"/>
                </a:solidFill>
              </a:rPr>
              <a:t> 102:</a:t>
            </a:r>
          </a:p>
          <a:p>
            <a:pPr indent="0" algn="just">
              <a:spcBef>
                <a:spcPts val="0"/>
              </a:spcBef>
              <a:buNone/>
              <a:defRPr/>
            </a:pPr>
            <a:r>
              <a:rPr lang="en-US" sz="900" b="1" dirty="0"/>
              <a:t>Any person who violates a person's bodily immunity through sexual acts is sentenced to five to ten years in prison upon the complaint of the victim. If the sexual behavior remains at the level of molestation, a prison sentence of two to five years is imposed.</a:t>
            </a:r>
          </a:p>
          <a:p>
            <a:pPr indent="0" algn="just">
              <a:spcBef>
                <a:spcPts val="0"/>
              </a:spcBef>
              <a:buNone/>
              <a:defRPr/>
            </a:pPr>
            <a:r>
              <a:rPr lang="en-US" sz="900" b="1" dirty="0"/>
              <a:t>In the event that these acts are committed by exploiting the influence provided by the guardianship or service relationship, by taking advantage of the convenience provided by the environments where people have to live together collectively, the punishments given are increased by half. In the event that the force and violence used for sexual assault cause serious consequences of the crime of intentional injury, the provisions regarding the crime of deliberate injury are also applied. In the event that the victim enters a vegetative life or dies as a result of the crime, aggravated life imprisonment is imposed.</a:t>
            </a:r>
            <a:endParaRPr lang="tr-TR" sz="900" b="1" dirty="0"/>
          </a:p>
          <a:p>
            <a:pPr indent="0" algn="just">
              <a:spcBef>
                <a:spcPts val="0"/>
              </a:spcBef>
              <a:buNone/>
              <a:defRPr/>
            </a:pPr>
            <a:endParaRPr lang="tr-TR" sz="700" b="1" dirty="0">
              <a:solidFill>
                <a:srgbClr val="0070C0"/>
              </a:solidFill>
            </a:endParaRPr>
          </a:p>
          <a:p>
            <a:pPr indent="0" algn="just">
              <a:spcBef>
                <a:spcPts val="0"/>
              </a:spcBef>
              <a:buNone/>
              <a:defRPr/>
            </a:pPr>
            <a:r>
              <a:rPr lang="tr-TR" sz="900" b="1" dirty="0" err="1">
                <a:solidFill>
                  <a:srgbClr val="0070C0"/>
                </a:solidFill>
              </a:rPr>
              <a:t>Sexual</a:t>
            </a:r>
            <a:r>
              <a:rPr lang="tr-TR" sz="900" b="1" dirty="0">
                <a:solidFill>
                  <a:srgbClr val="0070C0"/>
                </a:solidFill>
              </a:rPr>
              <a:t> </a:t>
            </a:r>
            <a:r>
              <a:rPr lang="tr-TR" sz="900" b="1" dirty="0" err="1">
                <a:solidFill>
                  <a:srgbClr val="0070C0"/>
                </a:solidFill>
              </a:rPr>
              <a:t>Harassment</a:t>
            </a:r>
            <a:r>
              <a:rPr lang="tr-TR" sz="900" b="1" dirty="0">
                <a:solidFill>
                  <a:srgbClr val="0070C0"/>
                </a:solidFill>
              </a:rPr>
              <a:t> - Article105:</a:t>
            </a:r>
          </a:p>
          <a:p>
            <a:pPr indent="0" algn="just">
              <a:spcBef>
                <a:spcPts val="0"/>
              </a:spcBef>
              <a:buNone/>
              <a:defRPr/>
            </a:pPr>
            <a:r>
              <a:rPr lang="en-US" sz="900" b="1" dirty="0"/>
              <a:t>A person who abuses a person for sexual purposes is sentenced to imprisonment from three months to two years or a judicial fine upon the complaint of the victim. The punishment to be imposed is increased by half in case of commission of the offense through exposure, by making use of the convenience provided by the public service or service relationship, by making use of the convenience provided by working in the same workplace, by making use of the convenience provided by postal or electronic communication means. Due to this act, the victim; If he had to leave his job or leave his family, the penalty to be imposed cannot be less than one year.</a:t>
            </a:r>
            <a:endParaRPr lang="tr-TR" altLang="tr-TR" sz="900" b="1" dirty="0">
              <a:solidFill>
                <a:srgbClr val="FF0000"/>
              </a:solidFill>
              <a:cs typeface="Arial" charset="0"/>
            </a:endParaRPr>
          </a:p>
        </p:txBody>
      </p:sp>
      <p:sp>
        <p:nvSpPr>
          <p:cNvPr id="4101" name="Text Box 17"/>
          <p:cNvSpPr txBox="1">
            <a:spLocks noChangeArrowheads="1"/>
          </p:cNvSpPr>
          <p:nvPr/>
        </p:nvSpPr>
        <p:spPr bwMode="auto">
          <a:xfrm>
            <a:off x="3423528" y="280343"/>
            <a:ext cx="3051175" cy="6840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58775" eaLnBrk="0" hangingPunct="0">
              <a:spcBef>
                <a:spcPct val="20000"/>
              </a:spcBef>
              <a:buFont typeface="Arial" charset="0"/>
              <a:buChar char="•"/>
              <a:tabLst>
                <a:tab pos="0" algn="l"/>
              </a:tabLst>
              <a:defRPr sz="3200">
                <a:solidFill>
                  <a:schemeClr val="tx1"/>
                </a:solidFill>
                <a:latin typeface="Calibri" pitchFamily="34" charset="0"/>
              </a:defRPr>
            </a:lvl1pPr>
            <a:lvl2pPr marL="742950" indent="-285750" defTabSz="358775" eaLnBrk="0" hangingPunct="0">
              <a:spcBef>
                <a:spcPct val="20000"/>
              </a:spcBef>
              <a:buFont typeface="Arial" charset="0"/>
              <a:buChar char="–"/>
              <a:tabLst>
                <a:tab pos="0" algn="l"/>
              </a:tabLst>
              <a:defRPr sz="2800">
                <a:solidFill>
                  <a:schemeClr val="tx1"/>
                </a:solidFill>
                <a:latin typeface="Calibri" pitchFamily="34" charset="0"/>
              </a:defRPr>
            </a:lvl2pPr>
            <a:lvl3pPr marL="1143000" indent="-228600" defTabSz="358775" eaLnBrk="0" hangingPunct="0">
              <a:spcBef>
                <a:spcPct val="20000"/>
              </a:spcBef>
              <a:buFont typeface="Arial" charset="0"/>
              <a:buChar char="•"/>
              <a:tabLst>
                <a:tab pos="0" algn="l"/>
              </a:tabLst>
              <a:defRPr sz="2400">
                <a:solidFill>
                  <a:schemeClr val="tx1"/>
                </a:solidFill>
                <a:latin typeface="Calibri" pitchFamily="34" charset="0"/>
              </a:defRPr>
            </a:lvl3pPr>
            <a:lvl4pPr marL="1600200" indent="-228600" defTabSz="358775" eaLnBrk="0" hangingPunct="0">
              <a:spcBef>
                <a:spcPct val="20000"/>
              </a:spcBef>
              <a:buFont typeface="Arial" charset="0"/>
              <a:buChar char="–"/>
              <a:tabLst>
                <a:tab pos="0" algn="l"/>
              </a:tabLst>
              <a:defRPr sz="2000">
                <a:solidFill>
                  <a:schemeClr val="tx1"/>
                </a:solidFill>
                <a:latin typeface="Calibri" pitchFamily="34" charset="0"/>
              </a:defRPr>
            </a:lvl4pPr>
            <a:lvl5pPr marL="2057400" indent="-228600" defTabSz="358775" eaLnBrk="0" hangingPunct="0">
              <a:spcBef>
                <a:spcPct val="20000"/>
              </a:spcBef>
              <a:buFont typeface="Arial" charset="0"/>
              <a:buChar char="»"/>
              <a:tabLst>
                <a:tab pos="0" algn="l"/>
              </a:tabLst>
              <a:defRPr sz="2000">
                <a:solidFill>
                  <a:schemeClr val="tx1"/>
                </a:solidFill>
                <a:latin typeface="Calibri" pitchFamily="34" charset="0"/>
              </a:defRPr>
            </a:lvl5pPr>
            <a:lvl6pPr marL="2514600" indent="-228600" defTabSz="358775" eaLnBrk="0" fontAlgn="base" hangingPunct="0">
              <a:spcBef>
                <a:spcPct val="20000"/>
              </a:spcBef>
              <a:spcAft>
                <a:spcPct val="0"/>
              </a:spcAft>
              <a:buFont typeface="Arial" charset="0"/>
              <a:buChar char="»"/>
              <a:tabLst>
                <a:tab pos="0" algn="l"/>
              </a:tabLst>
              <a:defRPr sz="2000">
                <a:solidFill>
                  <a:schemeClr val="tx1"/>
                </a:solidFill>
                <a:latin typeface="Calibri" pitchFamily="34" charset="0"/>
              </a:defRPr>
            </a:lvl6pPr>
            <a:lvl7pPr marL="2971800" indent="-228600" defTabSz="358775" eaLnBrk="0" fontAlgn="base" hangingPunct="0">
              <a:spcBef>
                <a:spcPct val="20000"/>
              </a:spcBef>
              <a:spcAft>
                <a:spcPct val="0"/>
              </a:spcAft>
              <a:buFont typeface="Arial" charset="0"/>
              <a:buChar char="»"/>
              <a:tabLst>
                <a:tab pos="0" algn="l"/>
              </a:tabLst>
              <a:defRPr sz="2000">
                <a:solidFill>
                  <a:schemeClr val="tx1"/>
                </a:solidFill>
                <a:latin typeface="Calibri" pitchFamily="34" charset="0"/>
              </a:defRPr>
            </a:lvl7pPr>
            <a:lvl8pPr marL="3429000" indent="-228600" defTabSz="358775" eaLnBrk="0" fontAlgn="base" hangingPunct="0">
              <a:spcBef>
                <a:spcPct val="20000"/>
              </a:spcBef>
              <a:spcAft>
                <a:spcPct val="0"/>
              </a:spcAft>
              <a:buFont typeface="Arial" charset="0"/>
              <a:buChar char="»"/>
              <a:tabLst>
                <a:tab pos="0" algn="l"/>
              </a:tabLst>
              <a:defRPr sz="2000">
                <a:solidFill>
                  <a:schemeClr val="tx1"/>
                </a:solidFill>
                <a:latin typeface="Calibri" pitchFamily="34" charset="0"/>
              </a:defRPr>
            </a:lvl8pPr>
            <a:lvl9pPr marL="3886200" indent="-228600" defTabSz="358775" eaLnBrk="0" fontAlgn="base" hangingPunct="0">
              <a:spcBef>
                <a:spcPct val="20000"/>
              </a:spcBef>
              <a:spcAft>
                <a:spcPct val="0"/>
              </a:spcAft>
              <a:buFont typeface="Arial" charset="0"/>
              <a:buChar char="»"/>
              <a:tabLst>
                <a:tab pos="0" algn="l"/>
              </a:tabLst>
              <a:defRPr sz="2000">
                <a:solidFill>
                  <a:schemeClr val="tx1"/>
                </a:solidFill>
                <a:latin typeface="Calibri" pitchFamily="34" charset="0"/>
              </a:defRPr>
            </a:lvl9pPr>
          </a:lstStyle>
          <a:p>
            <a:pPr algn="ctr" eaLnBrk="1" hangingPunct="1">
              <a:spcBef>
                <a:spcPts val="0"/>
              </a:spcBef>
              <a:buFont typeface="Arial" charset="0"/>
              <a:buNone/>
            </a:pPr>
            <a:r>
              <a:rPr lang="tr-TR" altLang="tr-TR" sz="1050" b="1" dirty="0">
                <a:solidFill>
                  <a:srgbClr val="CC0066"/>
                </a:solidFill>
                <a:ea typeface="Verdana" pitchFamily="34" charset="0"/>
                <a:cs typeface="Verdana" pitchFamily="34" charset="0"/>
              </a:rPr>
              <a:t>A S Y A P O R T   WORKERS!</a:t>
            </a:r>
          </a:p>
          <a:p>
            <a:pPr algn="ctr" eaLnBrk="1" hangingPunct="1">
              <a:spcBef>
                <a:spcPts val="0"/>
              </a:spcBef>
              <a:buFont typeface="Arial" charset="0"/>
              <a:buNone/>
            </a:pPr>
            <a:endParaRPr lang="tr-TR" altLang="tr-TR" sz="1050" b="1" dirty="0">
              <a:solidFill>
                <a:srgbClr val="CC0066"/>
              </a:solidFill>
              <a:ea typeface="Verdana" pitchFamily="34" charset="0"/>
              <a:cs typeface="Verdana" pitchFamily="34" charset="0"/>
            </a:endParaRPr>
          </a:p>
          <a:p>
            <a:pPr algn="ctr" eaLnBrk="1" hangingPunct="1">
              <a:spcBef>
                <a:spcPts val="0"/>
              </a:spcBef>
              <a:buNone/>
            </a:pPr>
            <a:r>
              <a:rPr lang="en-US" altLang="tr-TR" sz="1050" b="1" dirty="0">
                <a:solidFill>
                  <a:srgbClr val="CC0066"/>
                </a:solidFill>
                <a:ea typeface="Verdana" pitchFamily="34" charset="0"/>
                <a:cs typeface="Verdana" pitchFamily="34" charset="0"/>
              </a:rPr>
              <a:t>We Are Stronger Now Against Sexual Harassment and Assault</a:t>
            </a:r>
            <a:r>
              <a:rPr lang="tr-TR" altLang="tr-TR" sz="1050" b="1" dirty="0">
                <a:solidFill>
                  <a:srgbClr val="CC0066"/>
                </a:solidFill>
                <a:ea typeface="Verdana" pitchFamily="34" charset="0"/>
                <a:cs typeface="Verdana" pitchFamily="34" charset="0"/>
              </a:rPr>
              <a:t>!</a:t>
            </a:r>
          </a:p>
          <a:p>
            <a:pPr algn="ctr" eaLnBrk="1" hangingPunct="1">
              <a:spcBef>
                <a:spcPts val="0"/>
              </a:spcBef>
              <a:buFont typeface="Arial" charset="0"/>
              <a:buNone/>
            </a:pPr>
            <a:endParaRPr lang="tr-TR" altLang="tr-TR" sz="1050" b="1" dirty="0">
              <a:solidFill>
                <a:srgbClr val="CC0066"/>
              </a:solidFill>
              <a:ea typeface="Verdana" pitchFamily="34" charset="0"/>
              <a:cs typeface="Verdana" pitchFamily="34" charset="0"/>
            </a:endParaRPr>
          </a:p>
          <a:p>
            <a:pPr algn="ctr" eaLnBrk="1" hangingPunct="1">
              <a:spcBef>
                <a:spcPts val="0"/>
              </a:spcBef>
              <a:buNone/>
            </a:pPr>
            <a:r>
              <a:rPr lang="en-US" altLang="tr-TR" sz="1050" b="1" dirty="0">
                <a:solidFill>
                  <a:srgbClr val="CC0066"/>
                </a:solidFill>
                <a:ea typeface="Verdana" pitchFamily="34" charset="0"/>
                <a:cs typeface="Verdana" pitchFamily="34" charset="0"/>
              </a:rPr>
              <a:t>We Implemented The Harassment Prevention Policy</a:t>
            </a:r>
            <a:r>
              <a:rPr lang="tr-TR" altLang="tr-TR" sz="1050" b="1" dirty="0">
                <a:solidFill>
                  <a:srgbClr val="CC0066"/>
                </a:solidFill>
                <a:ea typeface="Verdana" pitchFamily="34" charset="0"/>
                <a:cs typeface="Verdana" pitchFamily="34" charset="0"/>
              </a:rPr>
              <a:t>!</a:t>
            </a:r>
          </a:p>
          <a:p>
            <a:pPr algn="ctr" eaLnBrk="1" hangingPunct="1">
              <a:spcBef>
                <a:spcPts val="0"/>
              </a:spcBef>
              <a:buFont typeface="Arial" charset="0"/>
              <a:buNone/>
            </a:pPr>
            <a:endParaRPr lang="tr-TR" altLang="tr-TR" sz="900" b="1" dirty="0">
              <a:solidFill>
                <a:srgbClr val="FF0066"/>
              </a:solidFill>
              <a:ea typeface="Verdana" pitchFamily="34" charset="0"/>
              <a:cs typeface="Verdana" pitchFamily="34" charset="0"/>
            </a:endParaRPr>
          </a:p>
          <a:p>
            <a:pPr algn="just" eaLnBrk="1" hangingPunct="1">
              <a:spcBef>
                <a:spcPts val="0"/>
              </a:spcBef>
              <a:buNone/>
            </a:pPr>
            <a:r>
              <a:rPr lang="en-US" altLang="tr-TR" sz="900" b="1" dirty="0">
                <a:solidFill>
                  <a:srgbClr val="0070C0"/>
                </a:solidFill>
                <a:ea typeface="Verdana" pitchFamily="34" charset="0"/>
                <a:cs typeface="Verdana" pitchFamily="34" charset="0"/>
              </a:rPr>
              <a:t>What Is The Aim Of The Harassment Prevention Policy Document</a:t>
            </a:r>
            <a:r>
              <a:rPr lang="tr-TR" altLang="tr-TR" sz="900" b="1" dirty="0">
                <a:solidFill>
                  <a:srgbClr val="0070C0"/>
                </a:solidFill>
                <a:ea typeface="Verdana" pitchFamily="34" charset="0"/>
                <a:cs typeface="Verdana" pitchFamily="34" charset="0"/>
              </a:rPr>
              <a:t>?</a:t>
            </a:r>
          </a:p>
          <a:p>
            <a:pPr algn="just">
              <a:spcBef>
                <a:spcPts val="0"/>
              </a:spcBef>
              <a:buNone/>
            </a:pPr>
            <a:r>
              <a:rPr lang="en-US" sz="900" b="1" dirty="0"/>
              <a:t>With this policy, </a:t>
            </a:r>
            <a:r>
              <a:rPr lang="en-US" sz="900" b="1" dirty="0" err="1"/>
              <a:t>Asyaport</a:t>
            </a:r>
            <a:r>
              <a:rPr lang="en-US" sz="900" b="1" dirty="0"/>
              <a:t> Liman A.Ş. informs that it is ready to make efforts to raise awareness about harassment, sexual harassment and sexual assault, to prevent such incidents, and to operate an effective investigation and sanction mechanism in case of such allegations and complaints. </a:t>
            </a:r>
            <a:r>
              <a:rPr lang="en-US" sz="900" b="1" dirty="0" err="1"/>
              <a:t>Asyaport</a:t>
            </a:r>
            <a:r>
              <a:rPr lang="en-US" sz="900" b="1" dirty="0"/>
              <a:t> Liman A.Ş. undertakes to inform and support victims about harassment, sexual harassment and assault, to take steps to provide restorative justice depending on the consent of the parties, and to deal effectively with all allegations and complaints regarding harassment, sexual harassment and assault. In addition, this document aims to empower victims of sexual harassment to express themselves more clearly and to stop unwanted approaches.</a:t>
            </a:r>
            <a:endParaRPr lang="tr-TR" sz="900" b="1" dirty="0"/>
          </a:p>
          <a:p>
            <a:pPr algn="just">
              <a:spcBef>
                <a:spcPts val="0"/>
              </a:spcBef>
              <a:buNone/>
            </a:pPr>
            <a:endParaRPr lang="tr-TR" sz="900" b="1" dirty="0"/>
          </a:p>
          <a:p>
            <a:pPr algn="just">
              <a:spcBef>
                <a:spcPts val="0"/>
              </a:spcBef>
              <a:buNone/>
            </a:pPr>
            <a:r>
              <a:rPr lang="en-US" sz="900" b="1" dirty="0">
                <a:solidFill>
                  <a:srgbClr val="0070C0"/>
                </a:solidFill>
              </a:rPr>
              <a:t>How Can I Get the Full Text of the Harassment Prevention Policy</a:t>
            </a:r>
            <a:r>
              <a:rPr lang="tr-TR" sz="900" b="1" dirty="0">
                <a:solidFill>
                  <a:srgbClr val="0070C0"/>
                </a:solidFill>
              </a:rPr>
              <a:t>?</a:t>
            </a:r>
          </a:p>
          <a:p>
            <a:pPr algn="just">
              <a:spcBef>
                <a:spcPts val="0"/>
              </a:spcBef>
              <a:buNone/>
            </a:pPr>
            <a:r>
              <a:rPr lang="en-US" sz="900" b="1" dirty="0"/>
              <a:t>You can find the policy at the following address. </a:t>
            </a:r>
            <a:r>
              <a:rPr lang="tr-TR" sz="900" b="1" dirty="0"/>
              <a:t>:</a:t>
            </a:r>
          </a:p>
          <a:p>
            <a:pPr algn="just">
              <a:spcBef>
                <a:spcPts val="0"/>
              </a:spcBef>
              <a:buNone/>
            </a:pPr>
            <a:r>
              <a:rPr lang="en-GB" sz="900" dirty="0">
                <a:hlinkClick r:id="rId2"/>
              </a:rPr>
              <a:t>http://www.asyaport.com/tr-TR/politikalarimiz/627897</a:t>
            </a:r>
            <a:endParaRPr lang="en-GB" sz="900" dirty="0"/>
          </a:p>
          <a:p>
            <a:pPr algn="just">
              <a:spcBef>
                <a:spcPts val="0"/>
              </a:spcBef>
              <a:buNone/>
            </a:pPr>
            <a:endParaRPr lang="tr-TR" sz="900" b="1" dirty="0"/>
          </a:p>
          <a:p>
            <a:pPr algn="just">
              <a:spcBef>
                <a:spcPts val="0"/>
              </a:spcBef>
              <a:buNone/>
            </a:pPr>
            <a:r>
              <a:rPr lang="en-US" sz="900" b="1" dirty="0">
                <a:solidFill>
                  <a:srgbClr val="0070C0"/>
                </a:solidFill>
              </a:rPr>
              <a:t>What is the duty of those </a:t>
            </a:r>
            <a:r>
              <a:rPr lang="tr-TR" sz="900" b="1" dirty="0">
                <a:solidFill>
                  <a:srgbClr val="0070C0"/>
                </a:solidFill>
              </a:rPr>
              <a:t>R</a:t>
            </a:r>
            <a:r>
              <a:rPr lang="en-US" sz="900" b="1" dirty="0" err="1">
                <a:solidFill>
                  <a:srgbClr val="0070C0"/>
                </a:solidFill>
              </a:rPr>
              <a:t>esponsible</a:t>
            </a:r>
            <a:r>
              <a:rPr lang="en-US" sz="900" b="1" dirty="0">
                <a:solidFill>
                  <a:srgbClr val="0070C0"/>
                </a:solidFill>
              </a:rPr>
              <a:t> </a:t>
            </a:r>
            <a:r>
              <a:rPr lang="tr-TR" sz="900" b="1" dirty="0">
                <a:solidFill>
                  <a:srgbClr val="0070C0"/>
                </a:solidFill>
              </a:rPr>
              <a:t>People of </a:t>
            </a:r>
            <a:r>
              <a:rPr lang="en-US" sz="900" b="1" dirty="0">
                <a:solidFill>
                  <a:srgbClr val="0070C0"/>
                </a:solidFill>
              </a:rPr>
              <a:t>Harassment and Protection from Harassment? Who </a:t>
            </a:r>
            <a:r>
              <a:rPr lang="tr-TR" sz="900" b="1" dirty="0" err="1">
                <a:solidFill>
                  <a:srgbClr val="0070C0"/>
                </a:solidFill>
              </a:rPr>
              <a:t>are</a:t>
            </a:r>
            <a:r>
              <a:rPr lang="en-US" sz="900" b="1" dirty="0">
                <a:solidFill>
                  <a:srgbClr val="0070C0"/>
                </a:solidFill>
              </a:rPr>
              <a:t> </a:t>
            </a:r>
            <a:r>
              <a:rPr lang="tr-TR" sz="900" b="1" dirty="0" err="1">
                <a:solidFill>
                  <a:srgbClr val="0070C0"/>
                </a:solidFill>
              </a:rPr>
              <a:t>they</a:t>
            </a:r>
            <a:r>
              <a:rPr lang="tr-TR" sz="900" b="1" dirty="0">
                <a:solidFill>
                  <a:srgbClr val="0070C0"/>
                </a:solidFill>
              </a:rPr>
              <a:t> </a:t>
            </a:r>
            <a:r>
              <a:rPr lang="tr-TR" sz="900" b="1" dirty="0" err="1">
                <a:solidFill>
                  <a:srgbClr val="0070C0"/>
                </a:solidFill>
              </a:rPr>
              <a:t>work</a:t>
            </a:r>
            <a:r>
              <a:rPr lang="tr-TR" sz="900" b="1" dirty="0">
                <a:solidFill>
                  <a:srgbClr val="0070C0"/>
                </a:solidFill>
              </a:rPr>
              <a:t> </a:t>
            </a:r>
            <a:r>
              <a:rPr lang="tr-TR" sz="900" b="1" dirty="0" err="1">
                <a:solidFill>
                  <a:srgbClr val="0070C0"/>
                </a:solidFill>
              </a:rPr>
              <a:t>for</a:t>
            </a:r>
            <a:r>
              <a:rPr lang="tr-TR" sz="900" b="1" dirty="0">
                <a:solidFill>
                  <a:srgbClr val="0070C0"/>
                </a:solidFill>
              </a:rPr>
              <a:t>?</a:t>
            </a:r>
          </a:p>
          <a:p>
            <a:pPr algn="just">
              <a:spcBef>
                <a:spcPts val="0"/>
              </a:spcBef>
              <a:buNone/>
            </a:pPr>
            <a:r>
              <a:rPr lang="en-US" sz="900" b="1" dirty="0" err="1"/>
              <a:t>Asyaport</a:t>
            </a:r>
            <a:r>
              <a:rPr lang="en-US" sz="900" b="1" dirty="0"/>
              <a:t> Liman A.Ş. receiving complaints about combating harassment, providing training, organizing surveys, and providing support to those exposed to harassment. </a:t>
            </a:r>
            <a:r>
              <a:rPr lang="en-US" sz="900" b="1" dirty="0" err="1"/>
              <a:t>Asyaport</a:t>
            </a:r>
            <a:r>
              <a:rPr lang="en-US" sz="900" b="1" dirty="0"/>
              <a:t> Liman A.Ş. and its subcontractors and consultants serving in the Port Management.</a:t>
            </a:r>
            <a:endParaRPr lang="tr-TR" sz="900" b="1" dirty="0"/>
          </a:p>
          <a:p>
            <a:pPr algn="just">
              <a:spcBef>
                <a:spcPts val="0"/>
              </a:spcBef>
              <a:buNone/>
            </a:pPr>
            <a:endParaRPr lang="tr-TR" sz="900" b="1" dirty="0">
              <a:solidFill>
                <a:srgbClr val="0070C0"/>
              </a:solidFill>
              <a:ea typeface="Verdana" pitchFamily="34" charset="0"/>
              <a:cs typeface="Verdana" pitchFamily="34" charset="0"/>
            </a:endParaRPr>
          </a:p>
          <a:p>
            <a:pPr algn="ctr" eaLnBrk="1" hangingPunct="1">
              <a:spcBef>
                <a:spcPts val="0"/>
              </a:spcBef>
              <a:buFontTx/>
              <a:buNone/>
            </a:pPr>
            <a:r>
              <a:rPr lang="en-US" altLang="tr-TR" sz="1100" b="1" dirty="0">
                <a:solidFill>
                  <a:srgbClr val="33CC33"/>
                </a:solidFill>
                <a:ea typeface="Verdana" pitchFamily="34" charset="0"/>
                <a:cs typeface="Verdana" pitchFamily="34" charset="0"/>
              </a:rPr>
              <a:t>How can I reach the Anti-Harassment and Harassment Protection Support Unit?</a:t>
            </a:r>
            <a:endParaRPr lang="tr-TR" sz="1100" b="1" dirty="0">
              <a:solidFill>
                <a:srgbClr val="CC0066"/>
              </a:solidFill>
            </a:endParaRPr>
          </a:p>
          <a:p>
            <a:pPr algn="ctr" eaLnBrk="1" hangingPunct="1">
              <a:spcBef>
                <a:spcPts val="0"/>
              </a:spcBef>
              <a:buFontTx/>
              <a:buNone/>
            </a:pPr>
            <a:r>
              <a:rPr lang="tr-TR" sz="1100" b="1" dirty="0">
                <a:solidFill>
                  <a:srgbClr val="CC0066"/>
                </a:solidFill>
              </a:rPr>
              <a:t>Phone: </a:t>
            </a:r>
            <a:r>
              <a:rPr lang="en-US" sz="1100" b="1" dirty="0">
                <a:solidFill>
                  <a:srgbClr val="CC0066"/>
                </a:solidFill>
              </a:rPr>
              <a:t>0282 293 27 92</a:t>
            </a:r>
            <a:endParaRPr lang="tr-TR" sz="1100" b="1" dirty="0">
              <a:solidFill>
                <a:srgbClr val="CC0066"/>
              </a:solidFill>
            </a:endParaRPr>
          </a:p>
          <a:p>
            <a:pPr algn="ctr" eaLnBrk="1" hangingPunct="1">
              <a:spcBef>
                <a:spcPts val="0"/>
              </a:spcBef>
              <a:buFontTx/>
              <a:buNone/>
            </a:pPr>
            <a:r>
              <a:rPr lang="tr-TR" altLang="tr-TR" sz="1100" b="1" dirty="0">
                <a:solidFill>
                  <a:srgbClr val="CC0066"/>
                </a:solidFill>
              </a:rPr>
              <a:t>E-mail: </a:t>
            </a:r>
            <a:r>
              <a:rPr lang="en-US" sz="1100" b="1" dirty="0">
                <a:solidFill>
                  <a:srgbClr val="CC0066"/>
                </a:solidFill>
              </a:rPr>
              <a:t>kadinhaklari@asyaport.com</a:t>
            </a:r>
            <a:endParaRPr lang="tr-TR" sz="1100" b="1" dirty="0">
              <a:solidFill>
                <a:srgbClr val="CC0066"/>
              </a:solidFill>
            </a:endParaRPr>
          </a:p>
          <a:p>
            <a:pPr algn="ctr">
              <a:spcBef>
                <a:spcPts val="0"/>
              </a:spcBef>
              <a:buNone/>
              <a:defRPr/>
            </a:pPr>
            <a:r>
              <a:rPr lang="tr-TR" sz="1100" b="1" dirty="0" err="1">
                <a:solidFill>
                  <a:srgbClr val="CC0066"/>
                </a:solidFill>
              </a:rPr>
              <a:t>Address</a:t>
            </a:r>
            <a:r>
              <a:rPr lang="tr-TR" sz="1100" b="1" dirty="0">
                <a:solidFill>
                  <a:srgbClr val="CC0066"/>
                </a:solidFill>
              </a:rPr>
              <a:t>: Barbaros – Süleymanpaşa</a:t>
            </a:r>
          </a:p>
          <a:p>
            <a:pPr algn="ctr">
              <a:spcBef>
                <a:spcPts val="0"/>
              </a:spcBef>
              <a:buNone/>
              <a:defRPr/>
            </a:pPr>
            <a:r>
              <a:rPr lang="tr-TR" sz="1100" b="1" dirty="0">
                <a:solidFill>
                  <a:srgbClr val="CC0066"/>
                </a:solidFill>
              </a:rPr>
              <a:t>59020 / Tekirdağ</a:t>
            </a:r>
            <a:endParaRPr lang="en-US" sz="1100" b="1" dirty="0" err="1">
              <a:solidFill>
                <a:srgbClr val="CC0066"/>
              </a:solidFill>
              <a:ea typeface="Verdana" pitchFamily="34" charset="0"/>
              <a:cs typeface="Verdana" pitchFamily="34" charset="0"/>
            </a:endParaRPr>
          </a:p>
        </p:txBody>
      </p:sp>
      <p:pic>
        <p:nvPicPr>
          <p:cNvPr id="13" name="Picture 38" descr="A small boat in a body of water&#10;&#10;Description automatically generated"/>
          <p:cNvPicPr/>
          <p:nvPr/>
        </p:nvPicPr>
        <p:blipFill>
          <a:blip r:embed="rId3" cstate="email">
            <a:extLst>
              <a:ext uri="{28A0092B-C50C-407E-A947-70E740481C1C}">
                <a14:useLocalDpi xmlns:a14="http://schemas.microsoft.com/office/drawing/2010/main"/>
              </a:ext>
            </a:extLst>
          </a:blip>
          <a:stretch>
            <a:fillRect/>
          </a:stretch>
        </p:blipFill>
        <p:spPr>
          <a:xfrm>
            <a:off x="6665710" y="1808820"/>
            <a:ext cx="2979626" cy="1473857"/>
          </a:xfrm>
          <a:prstGeom prst="ellipse">
            <a:avLst/>
          </a:prstGeom>
          <a:ln>
            <a:noFill/>
          </a:ln>
          <a:effectLst>
            <a:softEdge rad="112500"/>
          </a:effectLst>
        </p:spPr>
      </p:pic>
      <p:pic>
        <p:nvPicPr>
          <p:cNvPr id="16" name="Picture 3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09729" y="349503"/>
            <a:ext cx="1291590" cy="955675"/>
          </a:xfrm>
          <a:prstGeom prst="rect">
            <a:avLst/>
          </a:prstGeom>
          <a:noFill/>
          <a:ln>
            <a:noFill/>
          </a:ln>
        </p:spPr>
      </p:pic>
      <p:pic>
        <p:nvPicPr>
          <p:cNvPr id="1030" name="Picture 6" descr="verilerle kadın | | dokuz8HAB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37800" y="4289656"/>
            <a:ext cx="1635446" cy="91993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1" name="Picture 1"/>
          <p:cNvPicPr/>
          <p:nvPr/>
        </p:nvPicPr>
        <p:blipFill>
          <a:blip r:embed="rId6"/>
          <a:stretch>
            <a:fillRect/>
          </a:stretch>
        </p:blipFill>
        <p:spPr>
          <a:xfrm>
            <a:off x="7669227" y="5525553"/>
            <a:ext cx="972594" cy="96378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 name="Rectangle 40"/>
          <p:cNvSpPr>
            <a:spLocks noChangeArrowheads="1"/>
          </p:cNvSpPr>
          <p:nvPr/>
        </p:nvSpPr>
        <p:spPr bwMode="auto">
          <a:xfrm>
            <a:off x="3331176" y="219697"/>
            <a:ext cx="3240360" cy="6404658"/>
          </a:xfrm>
          <a:prstGeom prst="rect">
            <a:avLst/>
          </a:prstGeom>
          <a:noFill/>
          <a:ln>
            <a:noFill/>
            <a:headEnd/>
            <a:tailEnd/>
          </a:ln>
          <a:effectLst>
            <a:outerShdw blurRad="40000" dist="23000" dir="5400000" rotWithShape="0">
              <a:schemeClr val="bg1">
                <a:alpha val="35000"/>
              </a:schemeClr>
            </a:outerShdw>
          </a:effectLst>
        </p:spPr>
        <p:style>
          <a:lnRef idx="0">
            <a:schemeClr val="accent1"/>
          </a:lnRef>
          <a:fillRef idx="3">
            <a:schemeClr val="accent1"/>
          </a:fillRef>
          <a:effectRef idx="3">
            <a:schemeClr val="accent1"/>
          </a:effectRef>
          <a:fontRef idx="minor">
            <a:schemeClr val="lt1"/>
          </a:fontRef>
        </p:style>
        <p:txBody>
          <a:bodyPr/>
          <a:lstStyle/>
          <a:p>
            <a:pPr algn="ctr"/>
            <a:r>
              <a:rPr lang="en-US" sz="900" b="1" dirty="0">
                <a:solidFill>
                  <a:srgbClr val="0070C0"/>
                </a:solidFill>
                <a:cs typeface="Arial" pitchFamily="34" charset="0"/>
              </a:rPr>
              <a:t>ARE YOU A VICTIM OF SEXUAL HARASSMENT?</a:t>
            </a:r>
            <a:endParaRPr lang="tr-TR" sz="900" b="1" dirty="0">
              <a:solidFill>
                <a:srgbClr val="0070C0"/>
              </a:solidFill>
              <a:cs typeface="Arial" pitchFamily="34" charset="0"/>
            </a:endParaRPr>
          </a:p>
          <a:p>
            <a:pPr algn="ctr"/>
            <a:endParaRPr lang="tr-TR" sz="900" b="1" dirty="0">
              <a:solidFill>
                <a:schemeClr val="tx1"/>
              </a:solidFill>
              <a:cs typeface="Arial" pitchFamily="34" charset="0"/>
            </a:endParaRPr>
          </a:p>
          <a:p>
            <a:pPr algn="just"/>
            <a:r>
              <a:rPr lang="en-US" sz="900" b="1" dirty="0">
                <a:solidFill>
                  <a:srgbClr val="0070C0"/>
                </a:solidFill>
                <a:cs typeface="Arial" pitchFamily="34" charset="0"/>
              </a:rPr>
              <a:t>How do you know if an act, joke or word means harassment?</a:t>
            </a:r>
          </a:p>
          <a:p>
            <a:pPr algn="just"/>
            <a:r>
              <a:rPr lang="en-US" sz="900" b="1" dirty="0">
                <a:solidFill>
                  <a:srgbClr val="0070C0"/>
                </a:solidFill>
                <a:cs typeface="Arial" pitchFamily="34" charset="0"/>
              </a:rPr>
              <a:t>Thinking through the following questions will give you useful tips:</a:t>
            </a:r>
            <a:endParaRPr lang="tr-TR" sz="900" b="1" dirty="0">
              <a:solidFill>
                <a:srgbClr val="0070C0"/>
              </a:solidFill>
              <a:cs typeface="Arial" pitchFamily="34" charset="0"/>
            </a:endParaRPr>
          </a:p>
          <a:p>
            <a:pPr algn="just"/>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Is the style of this relationship suitable for the workplace environment</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Would other employees find this behavior appropriate for the workplace environment? Or how people whose common sense you heard / heard would react to this situation</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Would I be ashamed if my relatives witnessed this behavior</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Would I be uncomfortable if a relative was subjected to such behavior?</a:t>
            </a:r>
            <a:endParaRPr lang="tr-TR" sz="900" b="1" dirty="0">
              <a:solidFill>
                <a:schemeClr val="tx1"/>
              </a:solidFill>
              <a:cs typeface="Arial" pitchFamily="34" charset="0"/>
            </a:endParaRP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tr-TR" sz="900" b="1" dirty="0">
                <a:solidFill>
                  <a:schemeClr val="tx1"/>
                </a:solidFill>
                <a:cs typeface="Arial" pitchFamily="34" charset="0"/>
              </a:rPr>
              <a:t>I</a:t>
            </a:r>
            <a:r>
              <a:rPr lang="en-US" sz="900" b="1" dirty="0">
                <a:solidFill>
                  <a:schemeClr val="tx1"/>
                </a:solidFill>
                <a:cs typeface="Arial" pitchFamily="34" charset="0"/>
              </a:rPr>
              <a:t>s there a situation that outsiders will misinterpret</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Do I ignore overt or implied negative reactions from the environment</a:t>
            </a:r>
            <a:r>
              <a:rPr lang="tr-TR" sz="900" b="1" dirty="0">
                <a:solidFill>
                  <a:schemeClr val="tx1"/>
                </a:solidFill>
                <a:cs typeface="Arial" pitchFamily="34" charset="0"/>
              </a:rPr>
              <a:t>?</a:t>
            </a:r>
          </a:p>
          <a:p>
            <a:pPr algn="just"/>
            <a:endParaRPr lang="tr-TR" sz="900" b="1" dirty="0">
              <a:solidFill>
                <a:schemeClr val="tx1"/>
              </a:solidFill>
              <a:cs typeface="Arial" pitchFamily="34" charset="0"/>
            </a:endParaRPr>
          </a:p>
          <a:p>
            <a:pPr algn="just"/>
            <a:endParaRPr lang="tr-TR" sz="900" b="1" dirty="0">
              <a:solidFill>
                <a:srgbClr val="0070C0"/>
              </a:solidFill>
              <a:cs typeface="Arial" pitchFamily="34" charset="0"/>
            </a:endParaRPr>
          </a:p>
          <a:p>
            <a:pPr algn="ctr"/>
            <a:r>
              <a:rPr lang="en-US" sz="900" b="1" dirty="0">
                <a:solidFill>
                  <a:srgbClr val="0070C0"/>
                </a:solidFill>
                <a:cs typeface="Arial" pitchFamily="34" charset="0"/>
              </a:rPr>
              <a:t>IF YOUR BEHAVIOR CAUSES </a:t>
            </a:r>
            <a:r>
              <a:rPr lang="tr-TR" sz="900" b="1" dirty="0">
                <a:solidFill>
                  <a:srgbClr val="0070C0"/>
                </a:solidFill>
                <a:cs typeface="Arial" pitchFamily="34" charset="0"/>
              </a:rPr>
              <a:t>DISCOMFORT</a:t>
            </a:r>
          </a:p>
          <a:p>
            <a:pPr algn="just"/>
            <a:r>
              <a:rPr lang="en-US" sz="900" b="1" dirty="0">
                <a:solidFill>
                  <a:srgbClr val="0070C0"/>
                </a:solidFill>
                <a:cs typeface="Arial" pitchFamily="34" charset="0"/>
              </a:rPr>
              <a:t>What should a person do who understands that a behavior creates discomfort</a:t>
            </a:r>
            <a:r>
              <a:rPr lang="tr-TR" sz="900" b="1" dirty="0">
                <a:solidFill>
                  <a:srgbClr val="0070C0"/>
                </a:solidFill>
                <a:cs typeface="Arial" pitchFamily="34" charset="0"/>
              </a:rPr>
              <a:t>?</a:t>
            </a:r>
          </a:p>
          <a:p>
            <a:pPr algn="just"/>
            <a:endParaRPr lang="tr-TR" sz="900" b="1" dirty="0">
              <a:solidFill>
                <a:srgbClr val="0070C0"/>
              </a:solidFill>
              <a:cs typeface="Arial" pitchFamily="34" charset="0"/>
            </a:endParaRPr>
          </a:p>
          <a:p>
            <a:pPr marL="171450" indent="-171450" algn="just">
              <a:buFont typeface="Wingdings" panose="05000000000000000000" pitchFamily="2" charset="2"/>
              <a:buChar char="q"/>
            </a:pPr>
            <a:r>
              <a:rPr lang="tr-TR" sz="900" b="1" dirty="0">
                <a:solidFill>
                  <a:schemeClr val="tx1"/>
                </a:solidFill>
                <a:cs typeface="Arial" pitchFamily="34" charset="0"/>
              </a:rPr>
              <a:t>A</a:t>
            </a:r>
            <a:r>
              <a:rPr lang="en-US" sz="900" b="1" dirty="0" err="1">
                <a:solidFill>
                  <a:schemeClr val="tx1"/>
                </a:solidFill>
                <a:cs typeface="Arial" pitchFamily="34" charset="0"/>
              </a:rPr>
              <a:t>pologizes</a:t>
            </a:r>
            <a:r>
              <a:rPr lang="en-US" sz="900" b="1" dirty="0">
                <a:solidFill>
                  <a:schemeClr val="tx1"/>
                </a:solidFill>
                <a:cs typeface="Arial" pitchFamily="34" charset="0"/>
              </a:rPr>
              <a:t> as soon as she realizes that her behavior is inappropriate</a:t>
            </a:r>
            <a:r>
              <a:rPr lang="tr-TR" sz="900" b="1" dirty="0">
                <a:solidFill>
                  <a:schemeClr val="tx1"/>
                </a:solidFill>
                <a:cs typeface="Arial" pitchFamily="34" charset="0"/>
              </a:rPr>
              <a:t>.  </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tr-TR" sz="900" b="1" dirty="0" err="1">
                <a:solidFill>
                  <a:schemeClr val="tx1"/>
                </a:solidFill>
                <a:cs typeface="Arial" pitchFamily="34" charset="0"/>
              </a:rPr>
              <a:t>Consciously</a:t>
            </a:r>
            <a:r>
              <a:rPr lang="tr-TR" sz="900" b="1" dirty="0">
                <a:solidFill>
                  <a:schemeClr val="tx1"/>
                </a:solidFill>
                <a:cs typeface="Arial" pitchFamily="34" charset="0"/>
              </a:rPr>
              <a:t> </a:t>
            </a:r>
            <a:r>
              <a:rPr lang="tr-TR" sz="900" b="1" dirty="0" err="1">
                <a:solidFill>
                  <a:schemeClr val="tx1"/>
                </a:solidFill>
                <a:cs typeface="Arial" pitchFamily="34" charset="0"/>
              </a:rPr>
              <a:t>avoids</a:t>
            </a:r>
            <a:r>
              <a:rPr lang="tr-TR" sz="900" b="1" dirty="0">
                <a:solidFill>
                  <a:schemeClr val="tx1"/>
                </a:solidFill>
                <a:cs typeface="Arial" pitchFamily="34" charset="0"/>
              </a:rPr>
              <a:t> </a:t>
            </a:r>
            <a:r>
              <a:rPr lang="tr-TR" sz="900" b="1" dirty="0" err="1">
                <a:solidFill>
                  <a:schemeClr val="tx1"/>
                </a:solidFill>
                <a:cs typeface="Arial" pitchFamily="34" charset="0"/>
              </a:rPr>
              <a:t>similar</a:t>
            </a:r>
            <a:r>
              <a:rPr lang="tr-TR" sz="900" b="1" dirty="0">
                <a:solidFill>
                  <a:schemeClr val="tx1"/>
                </a:solidFill>
                <a:cs typeface="Arial" pitchFamily="34" charset="0"/>
              </a:rPr>
              <a:t> </a:t>
            </a:r>
            <a:r>
              <a:rPr lang="tr-TR" sz="900" b="1" dirty="0" err="1">
                <a:solidFill>
                  <a:schemeClr val="tx1"/>
                </a:solidFill>
                <a:cs typeface="Arial" pitchFamily="34" charset="0"/>
              </a:rPr>
              <a:t>behaviors</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Do</a:t>
            </a:r>
            <a:r>
              <a:rPr lang="tr-TR" sz="900" b="1" dirty="0">
                <a:solidFill>
                  <a:schemeClr val="tx1"/>
                </a:solidFill>
                <a:cs typeface="Arial" pitchFamily="34" charset="0"/>
              </a:rPr>
              <a:t>es</a:t>
            </a:r>
            <a:r>
              <a:rPr lang="en-US" sz="900" b="1" dirty="0">
                <a:solidFill>
                  <a:schemeClr val="tx1"/>
                </a:solidFill>
                <a:cs typeface="Arial" pitchFamily="34" charset="0"/>
              </a:rPr>
              <a:t> not ignore the incident or underestimate its significance</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Does not follow the advice of others that ignore or underestimate the importance of the event</a:t>
            </a:r>
            <a:r>
              <a:rPr lang="tr-TR" sz="900" b="1" dirty="0">
                <a:solidFill>
                  <a:schemeClr val="tx1"/>
                </a:solidFill>
                <a:cs typeface="Arial" pitchFamily="34" charset="0"/>
              </a:rPr>
              <a:t>.</a:t>
            </a:r>
          </a:p>
          <a:p>
            <a:pPr marL="171450" indent="-171450" algn="just">
              <a:buFont typeface="Wingdings" panose="05000000000000000000" pitchFamily="2" charset="2"/>
              <a:buChar char="q"/>
            </a:pPr>
            <a:endParaRPr lang="tr-TR" sz="900" b="1" dirty="0">
              <a:solidFill>
                <a:schemeClr val="tx1"/>
              </a:solidFill>
              <a:cs typeface="Arial" pitchFamily="34" charset="0"/>
            </a:endParaRPr>
          </a:p>
          <a:p>
            <a:pPr marL="171450" indent="-171450" algn="just">
              <a:buFont typeface="Wingdings" panose="05000000000000000000" pitchFamily="2" charset="2"/>
              <a:buChar char="q"/>
            </a:pPr>
            <a:r>
              <a:rPr lang="en-US" sz="900" b="1" dirty="0">
                <a:solidFill>
                  <a:schemeClr val="tx1"/>
                </a:solidFill>
                <a:cs typeface="Arial" pitchFamily="34" charset="0"/>
              </a:rPr>
              <a:t>If the relationship in question is a hierarchical relationship, the person in the upper position transfers the responsibilities of the other person to another appropriate person, if possible</a:t>
            </a:r>
            <a:r>
              <a:rPr lang="tr-TR" sz="900" b="1" dirty="0">
                <a:solidFill>
                  <a:schemeClr val="tx1"/>
                </a:solidFill>
                <a:cs typeface="Arial" pitchFamily="34" charset="0"/>
              </a:rPr>
              <a:t>.  </a:t>
            </a:r>
          </a:p>
          <a:p>
            <a:pPr algn="just"/>
            <a:endParaRPr lang="tr-TR" sz="800" b="1" dirty="0">
              <a:solidFill>
                <a:schemeClr val="tx1"/>
              </a:solidFill>
              <a:cs typeface="Arial" pitchFamily="34" charset="0"/>
            </a:endParaRPr>
          </a:p>
          <a:p>
            <a:pPr algn="just"/>
            <a:endParaRPr lang="tr-TR" sz="800" b="1" dirty="0">
              <a:solidFill>
                <a:schemeClr val="tx1"/>
              </a:solidFill>
              <a:cs typeface="Arial" pitchFamily="34" charset="0"/>
            </a:endParaRPr>
          </a:p>
          <a:p>
            <a:pPr algn="ctr"/>
            <a:r>
              <a:rPr lang="en-US" sz="1050" b="1" dirty="0">
                <a:solidFill>
                  <a:srgbClr val="CC0066"/>
                </a:solidFill>
                <a:effectLst>
                  <a:outerShdw blurRad="38100" dist="38100" dir="2700000" algn="tl">
                    <a:srgbClr val="000000">
                      <a:alpha val="43137"/>
                    </a:srgbClr>
                  </a:outerShdw>
                </a:effectLst>
                <a:cs typeface="Arial" pitchFamily="34" charset="0"/>
              </a:rPr>
              <a:t>DO NOT FORGET, YOU ARE NOT ALONE!</a:t>
            </a:r>
          </a:p>
          <a:p>
            <a:pPr algn="ctr"/>
            <a:r>
              <a:rPr lang="en-US" sz="1050" b="1" dirty="0">
                <a:solidFill>
                  <a:srgbClr val="CC0066"/>
                </a:solidFill>
                <a:effectLst>
                  <a:outerShdw blurRad="38100" dist="38100" dir="2700000" algn="tl">
                    <a:srgbClr val="000000">
                      <a:alpha val="43137"/>
                    </a:srgbClr>
                  </a:outerShdw>
                </a:effectLst>
                <a:cs typeface="Arial" pitchFamily="34" charset="0"/>
              </a:rPr>
              <a:t>YOU SHOULDNOT BE HIDDEN!</a:t>
            </a:r>
            <a:endParaRPr lang="tr-TR" sz="1050" b="1" dirty="0">
              <a:solidFill>
                <a:srgbClr val="CC0066"/>
              </a:solidFill>
              <a:effectLst>
                <a:outerShdw blurRad="38100" dist="38100" dir="2700000" algn="tl">
                  <a:srgbClr val="000000">
                    <a:alpha val="43137"/>
                  </a:srgbClr>
                </a:outerShdw>
              </a:effectLst>
              <a:cs typeface="Arial" pitchFamily="34" charset="0"/>
            </a:endParaRPr>
          </a:p>
        </p:txBody>
      </p:sp>
      <p:sp>
        <p:nvSpPr>
          <p:cNvPr id="28" name="Rectangle 67"/>
          <p:cNvSpPr>
            <a:spLocks noChangeArrowheads="1"/>
          </p:cNvSpPr>
          <p:nvPr/>
        </p:nvSpPr>
        <p:spPr bwMode="auto">
          <a:xfrm>
            <a:off x="227013" y="219697"/>
            <a:ext cx="2970212" cy="6740307"/>
          </a:xfrm>
          <a:prstGeom prst="rect">
            <a:avLst/>
          </a:prstGeom>
          <a:noFill/>
          <a:ln w="9525">
            <a:noFill/>
            <a:miter lim="800000"/>
            <a:headEnd/>
            <a:tailEnd/>
          </a:ln>
          <a:effectLst/>
        </p:spPr>
        <p:txBody>
          <a:bodyPr>
            <a:spAutoFit/>
          </a:bodyPr>
          <a:lstStyle/>
          <a:p>
            <a:r>
              <a:rPr lang="en-GB" sz="900" b="1" dirty="0">
                <a:solidFill>
                  <a:srgbClr val="0070C0"/>
                </a:solidFill>
                <a:latin typeface="+mn-lt"/>
                <a:cs typeface="Arial" pitchFamily="34" charset="0"/>
              </a:rPr>
              <a:t>Simple Harassment</a:t>
            </a:r>
            <a:endParaRPr lang="tr-TR" sz="900" b="1" dirty="0">
              <a:solidFill>
                <a:srgbClr val="0070C0"/>
              </a:solidFill>
              <a:latin typeface="+mn-lt"/>
              <a:cs typeface="Arial" pitchFamily="34" charset="0"/>
            </a:endParaRPr>
          </a:p>
          <a:p>
            <a:r>
              <a:rPr lang="en-GB" sz="900" b="1" dirty="0">
                <a:latin typeface="+mn-lt"/>
                <a:cs typeface="Arial" pitchFamily="34" charset="0"/>
              </a:rPr>
              <a:t>They are acts that do not contain threats, blackmail or insults, but create disturbing and undesirable environments. For example, catcalls, making sexual jokes and compliments or using slang words, using unusually persistent behaviours to flirt, harassing with pornographic material, asking questions about one's sexual life, or producing gossip.</a:t>
            </a:r>
            <a:endParaRPr lang="tr-TR" sz="900" b="1" dirty="0">
              <a:latin typeface="+mn-lt"/>
              <a:cs typeface="Arial" pitchFamily="34" charset="0"/>
            </a:endParaRPr>
          </a:p>
          <a:p>
            <a:endParaRPr lang="tr-TR" sz="900" b="1" dirty="0">
              <a:solidFill>
                <a:srgbClr val="0070C0"/>
              </a:solidFill>
              <a:latin typeface="+mn-lt"/>
              <a:cs typeface="Arial" pitchFamily="34" charset="0"/>
            </a:endParaRPr>
          </a:p>
          <a:p>
            <a:r>
              <a:rPr lang="en-GB" sz="900" b="1" dirty="0">
                <a:solidFill>
                  <a:srgbClr val="0070C0"/>
                </a:solidFill>
                <a:latin typeface="+mn-lt"/>
                <a:cs typeface="Arial" pitchFamily="34" charset="0"/>
              </a:rPr>
              <a:t>Constant Harassment</a:t>
            </a:r>
            <a:endParaRPr lang="tr-TR" sz="900" b="1" dirty="0">
              <a:solidFill>
                <a:srgbClr val="0070C0"/>
              </a:solidFill>
              <a:latin typeface="+mn-lt"/>
              <a:cs typeface="Arial" pitchFamily="34" charset="0"/>
            </a:endParaRPr>
          </a:p>
          <a:p>
            <a:r>
              <a:rPr lang="en-GB" sz="900" b="1" dirty="0">
                <a:latin typeface="+mn-lt"/>
                <a:cs typeface="Arial" pitchFamily="34" charset="0"/>
              </a:rPr>
              <a:t>Occurs if simple harassment is done continuously despite warnings.</a:t>
            </a:r>
            <a:endParaRPr lang="tr-TR" sz="900" b="1" dirty="0">
              <a:latin typeface="+mn-lt"/>
              <a:cs typeface="Arial" pitchFamily="34" charset="0"/>
            </a:endParaRPr>
          </a:p>
          <a:p>
            <a:endParaRPr lang="tr-TR" sz="900" b="1" dirty="0">
              <a:solidFill>
                <a:srgbClr val="0070C0"/>
              </a:solidFill>
              <a:latin typeface="+mn-lt"/>
              <a:cs typeface="Arial" pitchFamily="34" charset="0"/>
            </a:endParaRPr>
          </a:p>
          <a:p>
            <a:r>
              <a:rPr lang="en-GB" sz="900" b="1" dirty="0">
                <a:solidFill>
                  <a:srgbClr val="0070C0"/>
                </a:solidFill>
                <a:latin typeface="+mn-lt"/>
                <a:cs typeface="Arial" pitchFamily="34" charset="0"/>
              </a:rPr>
              <a:t>Severe Harassment</a:t>
            </a:r>
            <a:endParaRPr lang="tr-TR" sz="900" b="1" dirty="0">
              <a:solidFill>
                <a:srgbClr val="0070C0"/>
              </a:solidFill>
              <a:latin typeface="+mn-lt"/>
              <a:cs typeface="Arial" pitchFamily="34" charset="0"/>
            </a:endParaRPr>
          </a:p>
          <a:p>
            <a:r>
              <a:rPr lang="en-GB" sz="900" b="1" dirty="0">
                <a:latin typeface="+mn-lt"/>
                <a:cs typeface="Arial" pitchFamily="34" charset="0"/>
              </a:rPr>
              <a:t>It is the actions that appear with threats, blackmail or insults and similar acts and are aimed at controlling the person's </a:t>
            </a:r>
            <a:r>
              <a:rPr lang="en-GB" sz="900" b="1" dirty="0" err="1">
                <a:latin typeface="+mn-lt"/>
                <a:cs typeface="Arial" pitchFamily="34" charset="0"/>
              </a:rPr>
              <a:t>behavior</a:t>
            </a:r>
            <a:r>
              <a:rPr lang="en-GB" sz="900" b="1" dirty="0">
                <a:latin typeface="+mn-lt"/>
                <a:cs typeface="Arial" pitchFamily="34" charset="0"/>
              </a:rPr>
              <a:t>. It may be related to the person's abuse of his professional position, as well as severe cases of harassment among those of equal status. In cases where it is stated explicitly or implied that the person will pay the costs related to his / her business life in cases where he / she does not comply with the sexual content offer, and if he / she does not comply, he / she will gain unworthy earnings.</a:t>
            </a:r>
            <a:endParaRPr lang="tr-TR" sz="900" b="1" dirty="0">
              <a:latin typeface="+mn-lt"/>
              <a:cs typeface="Arial" pitchFamily="34" charset="0"/>
            </a:endParaRPr>
          </a:p>
          <a:p>
            <a:endParaRPr lang="tr-TR" sz="900" b="1" dirty="0">
              <a:solidFill>
                <a:srgbClr val="0070C0"/>
              </a:solidFill>
              <a:latin typeface="+mn-lt"/>
              <a:cs typeface="Arial" pitchFamily="34" charset="0"/>
            </a:endParaRPr>
          </a:p>
          <a:p>
            <a:r>
              <a:rPr lang="en-GB" sz="900" b="1" dirty="0">
                <a:solidFill>
                  <a:srgbClr val="0070C0"/>
                </a:solidFill>
                <a:latin typeface="+mn-lt"/>
                <a:cs typeface="Arial" pitchFamily="34" charset="0"/>
              </a:rPr>
              <a:t>Sexual Assault</a:t>
            </a:r>
            <a:endParaRPr lang="tr-TR" sz="900" b="1" dirty="0">
              <a:solidFill>
                <a:srgbClr val="0070C0"/>
              </a:solidFill>
              <a:latin typeface="+mn-lt"/>
              <a:cs typeface="Arial" pitchFamily="34" charset="0"/>
            </a:endParaRPr>
          </a:p>
          <a:p>
            <a:r>
              <a:rPr lang="en-GB" sz="900" b="1" dirty="0">
                <a:latin typeface="+mn-lt"/>
                <a:cs typeface="Arial" pitchFamily="34" charset="0"/>
              </a:rPr>
              <a:t>Sexual assault is the violation of a person's body immunity by non-consensual sexual </a:t>
            </a:r>
            <a:r>
              <a:rPr lang="en-GB" sz="900" b="1" dirty="0" err="1">
                <a:latin typeface="+mn-lt"/>
                <a:cs typeface="Arial" pitchFamily="34" charset="0"/>
              </a:rPr>
              <a:t>behavior</a:t>
            </a:r>
            <a:r>
              <a:rPr lang="en-GB" sz="900" b="1" dirty="0">
                <a:latin typeface="+mn-lt"/>
                <a:cs typeface="Arial" pitchFamily="34" charset="0"/>
              </a:rPr>
              <a:t>. Sexual assault can occur in two forms:</a:t>
            </a:r>
            <a:endParaRPr lang="tr-TR" sz="900" b="1" dirty="0">
              <a:latin typeface="+mn-lt"/>
              <a:cs typeface="Arial" pitchFamily="34" charset="0"/>
            </a:endParaRPr>
          </a:p>
          <a:p>
            <a:r>
              <a:rPr lang="en-GB" sz="900" b="1" dirty="0">
                <a:latin typeface="+mn-lt"/>
                <a:cs typeface="Arial" pitchFamily="34" charset="0"/>
              </a:rPr>
              <a:t>In its first form, sexual assault occurs without intercourse in violation of one's body immunity. Examples of such sexual assault include; According to the characteristics of the situation, hugging, touching, caressing and touching can be counted.</a:t>
            </a:r>
            <a:endParaRPr lang="tr-TR" sz="900" b="1" dirty="0">
              <a:latin typeface="+mn-lt"/>
              <a:cs typeface="Arial" pitchFamily="34" charset="0"/>
            </a:endParaRPr>
          </a:p>
          <a:p>
            <a:r>
              <a:rPr lang="en-GB" sz="900" b="1" dirty="0">
                <a:latin typeface="+mn-lt"/>
                <a:cs typeface="Arial" pitchFamily="34" charset="0"/>
              </a:rPr>
              <a:t>In the second type of sexual assault, the person's body immunity is violated by inserting a sexual organ or other object into the body.</a:t>
            </a:r>
            <a:endParaRPr lang="tr-TR" sz="900" b="1" dirty="0">
              <a:latin typeface="+mn-lt"/>
              <a:cs typeface="Arial" pitchFamily="34" charset="0"/>
            </a:endParaRPr>
          </a:p>
          <a:p>
            <a:endParaRPr lang="tr-TR" sz="900" b="1" dirty="0">
              <a:solidFill>
                <a:srgbClr val="0070C0"/>
              </a:solidFill>
              <a:latin typeface="+mn-lt"/>
              <a:cs typeface="Arial" pitchFamily="34" charset="0"/>
            </a:endParaRPr>
          </a:p>
          <a:p>
            <a:r>
              <a:rPr lang="en-GB" sz="900" b="1" dirty="0">
                <a:solidFill>
                  <a:srgbClr val="0070C0"/>
                </a:solidFill>
                <a:latin typeface="+mn-lt"/>
                <a:cs typeface="Arial" pitchFamily="34" charset="0"/>
              </a:rPr>
              <a:t>Child Sexual Abuse</a:t>
            </a:r>
            <a:endParaRPr lang="tr-TR" sz="900" b="1" dirty="0">
              <a:solidFill>
                <a:srgbClr val="0070C0"/>
              </a:solidFill>
              <a:latin typeface="+mn-lt"/>
              <a:cs typeface="Arial" pitchFamily="34" charset="0"/>
            </a:endParaRPr>
          </a:p>
          <a:p>
            <a:r>
              <a:rPr lang="en-GB" sz="900" b="1" dirty="0">
                <a:latin typeface="+mn-lt"/>
                <a:cs typeface="Arial" pitchFamily="34" charset="0"/>
              </a:rPr>
              <a:t>Sexual assault and sexual harassment against those under the age of 18 are considered “child sexual abuse”</a:t>
            </a:r>
            <a:endParaRPr lang="tr-TR" sz="900" b="1" dirty="0">
              <a:latin typeface="+mn-lt"/>
              <a:cs typeface="Arial" pitchFamily="34" charset="0"/>
            </a:endParaRPr>
          </a:p>
          <a:p>
            <a:endParaRPr lang="tr-TR" sz="900" b="1" dirty="0">
              <a:solidFill>
                <a:srgbClr val="0070C0"/>
              </a:solidFill>
              <a:latin typeface="+mn-lt"/>
              <a:cs typeface="Arial" pitchFamily="34" charset="0"/>
            </a:endParaRPr>
          </a:p>
          <a:p>
            <a:r>
              <a:rPr lang="en-GB" sz="900" b="1" dirty="0">
                <a:solidFill>
                  <a:srgbClr val="0070C0"/>
                </a:solidFill>
                <a:latin typeface="+mn-lt"/>
                <a:cs typeface="Arial" pitchFamily="34" charset="0"/>
              </a:rPr>
              <a:t>Recompense</a:t>
            </a:r>
            <a:endParaRPr lang="tr-TR" sz="900" b="1" dirty="0">
              <a:solidFill>
                <a:srgbClr val="0070C0"/>
              </a:solidFill>
              <a:latin typeface="+mn-lt"/>
              <a:cs typeface="Arial" pitchFamily="34" charset="0"/>
            </a:endParaRPr>
          </a:p>
          <a:p>
            <a:r>
              <a:rPr lang="en-GB" sz="900" b="1" dirty="0">
                <a:latin typeface="+mn-lt"/>
                <a:cs typeface="Arial" pitchFamily="34" charset="0"/>
              </a:rPr>
              <a:t>Denial of sexual or emotional attempts and offers or wanting to complain about being harassed, implicitly or explicitly, making a person's work life difficult for revenge is also considered a form of harassment.</a:t>
            </a:r>
            <a:endParaRPr lang="tr-TR" sz="900" b="1" dirty="0">
              <a:latin typeface="+mn-lt"/>
              <a:cs typeface="Arial" pitchFamily="34" charset="0"/>
            </a:endParaRPr>
          </a:p>
          <a:p>
            <a:endParaRPr lang="tr-TR" sz="900" b="1" dirty="0">
              <a:solidFill>
                <a:srgbClr val="0070C0"/>
              </a:solidFill>
              <a:latin typeface="+mn-lt"/>
              <a:cs typeface="Arial" pitchFamily="34" charset="0"/>
            </a:endParaRPr>
          </a:p>
        </p:txBody>
      </p:sp>
      <p:sp>
        <p:nvSpPr>
          <p:cNvPr id="13" name="Rectangle 40"/>
          <p:cNvSpPr>
            <a:spLocks noChangeArrowheads="1"/>
          </p:cNvSpPr>
          <p:nvPr/>
        </p:nvSpPr>
        <p:spPr bwMode="auto">
          <a:xfrm>
            <a:off x="6708196" y="219696"/>
            <a:ext cx="3060340" cy="6269644"/>
          </a:xfrm>
          <a:prstGeom prst="rect">
            <a:avLst/>
          </a:prstGeom>
          <a:noFill/>
          <a:ln>
            <a:noFill/>
            <a:headEnd/>
            <a:tailEnd/>
          </a:ln>
          <a:effectLst>
            <a:outerShdw blurRad="40000" dist="23000" dir="5400000" rotWithShape="0">
              <a:schemeClr val="bg1">
                <a:alpha val="35000"/>
              </a:schemeClr>
            </a:outerShdw>
          </a:effectLst>
        </p:spPr>
        <p:style>
          <a:lnRef idx="0">
            <a:schemeClr val="accent1"/>
          </a:lnRef>
          <a:fillRef idx="3">
            <a:schemeClr val="accent1"/>
          </a:fillRef>
          <a:effectRef idx="3">
            <a:schemeClr val="accent1"/>
          </a:effectRef>
          <a:fontRef idx="minor">
            <a:schemeClr val="lt1"/>
          </a:fontRef>
        </p:style>
        <p:txBody>
          <a:bodyPr/>
          <a:lstStyle/>
          <a:p>
            <a:pPr algn="ctr"/>
            <a:r>
              <a:rPr lang="en-US" sz="900" b="1" dirty="0">
                <a:solidFill>
                  <a:srgbClr val="0070C0"/>
                </a:solidFill>
              </a:rPr>
              <a:t>WHAT ARE THE MEASURES YOU CAN TAKE AND THE STEPS YOU CAN TAKE IF YOU THINK YOU HAVE BEEN EXPOSED TO SEXUAL HARASSMENT OR ASSAULT</a:t>
            </a:r>
            <a:r>
              <a:rPr lang="tr-TR" sz="900" b="1" dirty="0">
                <a:solidFill>
                  <a:srgbClr val="0070C0"/>
                </a:solidFill>
              </a:rPr>
              <a:t>?</a:t>
            </a:r>
          </a:p>
          <a:p>
            <a:pPr algn="just"/>
            <a:endParaRPr lang="tr-TR" sz="900" b="1" dirty="0">
              <a:solidFill>
                <a:srgbClr val="0070C0"/>
              </a:solidFill>
            </a:endParaRPr>
          </a:p>
          <a:p>
            <a:pPr marL="171450" indent="-171450" algn="just">
              <a:buFont typeface="Wingdings" panose="05000000000000000000" pitchFamily="2" charset="2"/>
              <a:buChar char="q"/>
            </a:pPr>
            <a:r>
              <a:rPr lang="en-US" sz="900" b="1" dirty="0">
                <a:solidFill>
                  <a:schemeClr val="tx1"/>
                </a:solidFill>
              </a:rPr>
              <a:t>Know that you are not alone, desperate and </a:t>
            </a:r>
            <a:r>
              <a:rPr lang="en-US" sz="900" b="1" dirty="0" err="1">
                <a:solidFill>
                  <a:schemeClr val="tx1"/>
                </a:solidFill>
              </a:rPr>
              <a:t>Asyaport</a:t>
            </a:r>
            <a:r>
              <a:rPr lang="en-US" sz="900" b="1" dirty="0">
                <a:solidFill>
                  <a:schemeClr val="tx1"/>
                </a:solidFill>
              </a:rPr>
              <a:t> Liman A.Ş. will be with you in this regard.</a:t>
            </a:r>
            <a:r>
              <a:rPr lang="tr-TR" sz="900" b="1" dirty="0">
                <a:solidFill>
                  <a:schemeClr val="tx1"/>
                </a:solidFill>
              </a:rPr>
              <a:t>.</a:t>
            </a: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If you think you have been subjected to sexual harassment or assault, know that even if you are unsure of the nature of the event you are experiencing, it is the first step you can take to refer it to the Harassment and Harassment Protection officers who will guide you.</a:t>
            </a:r>
            <a:endParaRPr lang="tr-TR" sz="900" b="1" dirty="0">
              <a:solidFill>
                <a:schemeClr val="tx1"/>
              </a:solidFill>
            </a:endParaRP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Read the Harassment Prevention Policy</a:t>
            </a:r>
            <a:r>
              <a:rPr lang="tr-TR" sz="900" b="1" dirty="0">
                <a:solidFill>
                  <a:schemeClr val="tx1"/>
                </a:solidFill>
              </a:rPr>
              <a:t>.</a:t>
            </a:r>
          </a:p>
          <a:p>
            <a:pPr algn="just"/>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Stay away from situations and people you think might be vulnerable</a:t>
            </a:r>
            <a:r>
              <a:rPr lang="tr-TR" sz="900" b="1" dirty="0">
                <a:solidFill>
                  <a:schemeClr val="tx1"/>
                </a:solidFill>
              </a:rPr>
              <a:t>.</a:t>
            </a: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Explicitly warn the person that the behavior is uncomfortable, say "NO" to unwanted sexual </a:t>
            </a:r>
            <a:r>
              <a:rPr lang="tr-TR" sz="900" b="1" dirty="0" err="1">
                <a:solidFill>
                  <a:schemeClr val="tx1"/>
                </a:solidFill>
              </a:rPr>
              <a:t>approach</a:t>
            </a:r>
            <a:r>
              <a:rPr lang="tr-TR" sz="900" b="1" dirty="0">
                <a:solidFill>
                  <a:schemeClr val="tx1"/>
                </a:solidFill>
              </a:rPr>
              <a:t>.</a:t>
            </a: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Seek help from a trusted person regarding the situation.</a:t>
            </a:r>
            <a:endParaRPr lang="tr-TR" sz="900" b="1" dirty="0">
              <a:solidFill>
                <a:schemeClr val="tx1"/>
              </a:solidFill>
            </a:endParaRP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Contact the Harassment and Harassment Protection officers to get support and learn about your rights. Information and support will be provided within the framework of confidentiality before applying official means</a:t>
            </a:r>
            <a:r>
              <a:rPr lang="tr-TR" sz="900" b="1" dirty="0">
                <a:solidFill>
                  <a:schemeClr val="tx1"/>
                </a:solidFill>
              </a:rPr>
              <a:t>. </a:t>
            </a:r>
          </a:p>
          <a:p>
            <a:pPr algn="just"/>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Let the person who behaves in the offensive behaviors and approaches know that you will take formal action if they do not give up their actions</a:t>
            </a:r>
            <a:r>
              <a:rPr lang="tr-TR" sz="900" b="1" dirty="0">
                <a:solidFill>
                  <a:schemeClr val="tx1"/>
                </a:solidFill>
              </a:rPr>
              <a:t>.</a:t>
            </a:r>
          </a:p>
          <a:p>
            <a:pPr algn="just"/>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Collect and store any material (phone message, e-mail, note, any written document, picture, etc.) that can be used as evidence in the investigation from the very beginning</a:t>
            </a:r>
            <a:r>
              <a:rPr lang="tr-TR" sz="900" b="1" dirty="0">
                <a:solidFill>
                  <a:schemeClr val="tx1"/>
                </a:solidFill>
              </a:rPr>
              <a:t>.</a:t>
            </a: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If the act constitutes a crime, file a criminal complaint and start the legal process.</a:t>
            </a:r>
            <a:endParaRPr lang="tr-TR" sz="900" b="1" dirty="0">
              <a:solidFill>
                <a:schemeClr val="tx1"/>
              </a:solidFill>
            </a:endParaRPr>
          </a:p>
          <a:p>
            <a:pPr marL="171450" indent="-171450" algn="just">
              <a:buFont typeface="Wingdings" panose="05000000000000000000" pitchFamily="2" charset="2"/>
              <a:buChar char="q"/>
            </a:pPr>
            <a:endParaRPr lang="tr-TR" sz="800" b="1" dirty="0">
              <a:solidFill>
                <a:schemeClr val="tx1"/>
              </a:solidFill>
            </a:endParaRPr>
          </a:p>
          <a:p>
            <a:pPr marL="171450" indent="-171450" algn="just">
              <a:buFont typeface="Wingdings" panose="05000000000000000000" pitchFamily="2" charset="2"/>
              <a:buChar char="q"/>
            </a:pPr>
            <a:r>
              <a:rPr lang="en-US" sz="900" b="1" dirty="0">
                <a:solidFill>
                  <a:schemeClr val="tx1"/>
                </a:solidFill>
              </a:rPr>
              <a:t>Know that you can also get help from the Anti-Harassment and Harassment Protection officers if you apply for official means</a:t>
            </a:r>
            <a:endParaRPr lang="tr-TR" sz="900" b="1" dirty="0">
              <a:solidFill>
                <a:schemeClr val="tx1"/>
              </a:solidFill>
            </a:endParaRPr>
          </a:p>
          <a:p>
            <a:pPr algn="just"/>
            <a:endParaRPr lang="tr-TR" sz="900" b="1" dirty="0">
              <a:solidFill>
                <a:schemeClr val="tx1"/>
              </a:solidFill>
              <a:cs typeface="Arial" pitchFamily="34"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5812</TotalTime>
  <Words>1583</Words>
  <Application>Microsoft Office PowerPoint</Application>
  <PresentationFormat>A4 Paper (210x297 mm)</PresentationFormat>
  <Paragraphs>111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Ofis Teması</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bilgisayar3</dc:creator>
  <cp:lastModifiedBy>Stark</cp:lastModifiedBy>
  <cp:revision>655</cp:revision>
  <dcterms:created xsi:type="dcterms:W3CDTF">2005-04-15T11:30:37Z</dcterms:created>
  <dcterms:modified xsi:type="dcterms:W3CDTF">2020-12-26T01:30:01Z</dcterms:modified>
</cp:coreProperties>
</file>